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35_29986E6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4"/>
  </p:sldMasterIdLst>
  <p:notesMasterIdLst>
    <p:notesMasterId r:id="rId39"/>
  </p:notesMasterIdLst>
  <p:sldIdLst>
    <p:sldId id="281" r:id="rId5"/>
    <p:sldId id="282" r:id="rId6"/>
    <p:sldId id="283" r:id="rId7"/>
    <p:sldId id="286" r:id="rId8"/>
    <p:sldId id="290" r:id="rId9"/>
    <p:sldId id="284" r:id="rId10"/>
    <p:sldId id="287" r:id="rId11"/>
    <p:sldId id="289" r:id="rId12"/>
    <p:sldId id="293" r:id="rId13"/>
    <p:sldId id="285" r:id="rId14"/>
    <p:sldId id="291" r:id="rId15"/>
    <p:sldId id="301" r:id="rId16"/>
    <p:sldId id="294" r:id="rId17"/>
    <p:sldId id="296" r:id="rId18"/>
    <p:sldId id="298" r:id="rId19"/>
    <p:sldId id="295" r:id="rId20"/>
    <p:sldId id="302" r:id="rId21"/>
    <p:sldId id="303" r:id="rId22"/>
    <p:sldId id="305" r:id="rId23"/>
    <p:sldId id="297" r:id="rId24"/>
    <p:sldId id="308" r:id="rId25"/>
    <p:sldId id="309" r:id="rId26"/>
    <p:sldId id="310" r:id="rId27"/>
    <p:sldId id="300" r:id="rId28"/>
    <p:sldId id="307" r:id="rId29"/>
    <p:sldId id="299" r:id="rId30"/>
    <p:sldId id="316" r:id="rId31"/>
    <p:sldId id="317" r:id="rId32"/>
    <p:sldId id="312" r:id="rId33"/>
    <p:sldId id="314" r:id="rId34"/>
    <p:sldId id="315" r:id="rId35"/>
    <p:sldId id="319" r:id="rId36"/>
    <p:sldId id="318" r:id="rId37"/>
    <p:sldId id="288"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24A00B9-A16D-6650-091A-11B301467FFC}" name="FILIPPOS DOURACHALIS" initials="FD" userId="FILIPPOS DOURACHALIS"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D5D5"/>
    <a:srgbClr val="9762B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7" d="100"/>
          <a:sy n="77" d="100"/>
        </p:scale>
        <p:origin x="96" y="18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omments/modernComment_135_29986E68.xml><?xml version="1.0" encoding="utf-8"?>
<p188:cmLst xmlns:a="http://schemas.openxmlformats.org/drawingml/2006/main" xmlns:r="http://schemas.openxmlformats.org/officeDocument/2006/relationships" xmlns:p188="http://schemas.microsoft.com/office/powerpoint/2018/8/main">
  <p188:cm id="{8900F4F8-DFE2-4951-9AEE-62855886BC03}" authorId="{124A00B9-A16D-6650-091A-11B301467FFC}" created="2022-12-20T23:22:56.925">
    <ac:txMkLst xmlns:ac="http://schemas.microsoft.com/office/drawing/2013/main/command">
      <pc:docMk xmlns:pc="http://schemas.microsoft.com/office/powerpoint/2013/main/command"/>
      <pc:sldMk xmlns:pc="http://schemas.microsoft.com/office/powerpoint/2013/main/command" cId="697855592" sldId="309"/>
      <ac:spMk id="3" creationId="{CE798A31-8A01-A2F7-F39B-BCD3455E122B}"/>
      <ac:txMk cp="88">
        <ac:context len="420" hash="2746630873"/>
      </ac:txMk>
    </ac:txMkLst>
    <p188:pos x="8706610" y="1395960"/>
    <p188:txBody>
      <a:bodyPr/>
      <a:lstStyle/>
      <a:p>
        <a:r>
          <a:rPr lang="el-GR"/>
          <a:t>Παρότι η κρυπτογραφία αποτελεί ίσως το πιο ισχυρό εργαλείο για την προστασία της ασφάλειας των δεδομένων, αναμφίβολα μπορεί να επηρεάσει αρνητικά την επιτυχία της έρευνας</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8B0DD4-AD75-4722-910A-2F32CA3E4E71}"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l-GR"/>
        </a:p>
      </dgm:t>
    </dgm:pt>
    <dgm:pt modelId="{8D1582D5-5B4E-44E7-8330-A6A5D5CA96F2}">
      <dgm:prSet phldrT="[Text]"/>
      <dgm:spPr>
        <a:solidFill>
          <a:schemeClr val="accent1"/>
        </a:solidFill>
      </dgm:spPr>
      <dgm:t>
        <a:bodyPr/>
        <a:lstStyle/>
        <a:p>
          <a:r>
            <a:rPr lang="el-GR" b="0" cap="none" spc="0" dirty="0">
              <a:ln w="0"/>
              <a:solidFill>
                <a:schemeClr val="tx1"/>
              </a:solidFill>
              <a:effectLst>
                <a:outerShdw blurRad="38100" dist="19050" dir="2700000" algn="tl" rotWithShape="0">
                  <a:schemeClr val="dk1">
                    <a:alpha val="40000"/>
                  </a:schemeClr>
                </a:outerShdw>
              </a:effectLst>
            </a:rPr>
            <a:t>Ψηφιακή Εγκληματολογία</a:t>
          </a:r>
        </a:p>
      </dgm:t>
    </dgm:pt>
    <dgm:pt modelId="{F317724B-7E0D-46CF-B0EC-363509607166}" type="parTrans" cxnId="{77FE1164-20CC-4B10-B152-758F58B1FD11}">
      <dgm:prSet/>
      <dgm:spPr/>
      <dgm:t>
        <a:bodyPr/>
        <a:lstStyle/>
        <a:p>
          <a:endParaRPr lang="el-GR"/>
        </a:p>
      </dgm:t>
    </dgm:pt>
    <dgm:pt modelId="{7305E75E-52DB-459A-B2D5-8193EFFB8172}" type="sibTrans" cxnId="{77FE1164-20CC-4B10-B152-758F58B1FD11}">
      <dgm:prSet/>
      <dgm:spPr/>
      <dgm:t>
        <a:bodyPr/>
        <a:lstStyle/>
        <a:p>
          <a:endParaRPr lang="el-GR"/>
        </a:p>
      </dgm:t>
    </dgm:pt>
    <dgm:pt modelId="{A2CCDE01-BE59-4A45-BB49-976BDA6005A0}">
      <dgm:prSet phldrT="[Text]"/>
      <dgm:spPr>
        <a:solidFill>
          <a:schemeClr val="accent5"/>
        </a:solidFill>
      </dgm:spPr>
      <dgm:t>
        <a:bodyPr/>
        <a:lstStyle/>
        <a:p>
          <a:r>
            <a:rPr lang="el-GR" dirty="0"/>
            <a:t>Τι συνέβη;</a:t>
          </a:r>
        </a:p>
      </dgm:t>
    </dgm:pt>
    <dgm:pt modelId="{908E0A15-7119-4F6B-B9BC-11F39E8A29EA}" type="parTrans" cxnId="{8D16A4F0-4441-4E6C-8F8D-092683744EFA}">
      <dgm:prSet/>
      <dgm:spPr/>
      <dgm:t>
        <a:bodyPr/>
        <a:lstStyle/>
        <a:p>
          <a:endParaRPr lang="el-GR"/>
        </a:p>
      </dgm:t>
    </dgm:pt>
    <dgm:pt modelId="{DE95323B-3A94-42EA-8DD0-A33B19A266CC}" type="sibTrans" cxnId="{8D16A4F0-4441-4E6C-8F8D-092683744EFA}">
      <dgm:prSet/>
      <dgm:spPr/>
      <dgm:t>
        <a:bodyPr/>
        <a:lstStyle/>
        <a:p>
          <a:endParaRPr lang="el-GR"/>
        </a:p>
      </dgm:t>
    </dgm:pt>
    <dgm:pt modelId="{ECE9BE66-E4BE-49E5-8831-DFF5BF6C33C3}">
      <dgm:prSet phldrT="[Text]"/>
      <dgm:spPr>
        <a:solidFill>
          <a:schemeClr val="accent6"/>
        </a:solidFill>
      </dgm:spPr>
      <dgm:t>
        <a:bodyPr/>
        <a:lstStyle/>
        <a:p>
          <a:r>
            <a:rPr lang="el-GR" dirty="0"/>
            <a:t>Πότε συνέβη;</a:t>
          </a:r>
        </a:p>
      </dgm:t>
    </dgm:pt>
    <dgm:pt modelId="{82868DB4-2777-4471-A36F-4261DF171AF2}" type="parTrans" cxnId="{1BF48EE4-04CA-432A-AF6F-E49674255B1B}">
      <dgm:prSet/>
      <dgm:spPr/>
      <dgm:t>
        <a:bodyPr/>
        <a:lstStyle/>
        <a:p>
          <a:endParaRPr lang="el-GR"/>
        </a:p>
      </dgm:t>
    </dgm:pt>
    <dgm:pt modelId="{06AD0D08-1FB7-41D5-88A2-FC1450679E73}" type="sibTrans" cxnId="{1BF48EE4-04CA-432A-AF6F-E49674255B1B}">
      <dgm:prSet/>
      <dgm:spPr/>
      <dgm:t>
        <a:bodyPr/>
        <a:lstStyle/>
        <a:p>
          <a:endParaRPr lang="el-GR"/>
        </a:p>
      </dgm:t>
    </dgm:pt>
    <dgm:pt modelId="{32AF2375-F6E9-4E13-9F75-A8AFCCB25CBE}">
      <dgm:prSet phldrT="[Text]"/>
      <dgm:spPr>
        <a:solidFill>
          <a:schemeClr val="accent6">
            <a:lumMod val="60000"/>
            <a:lumOff val="40000"/>
          </a:schemeClr>
        </a:solidFill>
      </dgm:spPr>
      <dgm:t>
        <a:bodyPr/>
        <a:lstStyle/>
        <a:p>
          <a:r>
            <a:rPr lang="el-GR" dirty="0"/>
            <a:t>Πως συνέβη;</a:t>
          </a:r>
        </a:p>
      </dgm:t>
    </dgm:pt>
    <dgm:pt modelId="{691F4D7E-5B13-47A2-9F44-A937616469EA}" type="parTrans" cxnId="{589F6AAE-D3A0-4997-B8B0-22CA68F15A5F}">
      <dgm:prSet/>
      <dgm:spPr/>
      <dgm:t>
        <a:bodyPr/>
        <a:lstStyle/>
        <a:p>
          <a:endParaRPr lang="el-GR"/>
        </a:p>
      </dgm:t>
    </dgm:pt>
    <dgm:pt modelId="{701055B0-087C-4A01-B5E7-1FB8C6319DE0}" type="sibTrans" cxnId="{589F6AAE-D3A0-4997-B8B0-22CA68F15A5F}">
      <dgm:prSet/>
      <dgm:spPr/>
      <dgm:t>
        <a:bodyPr/>
        <a:lstStyle/>
        <a:p>
          <a:endParaRPr lang="el-GR"/>
        </a:p>
      </dgm:t>
    </dgm:pt>
    <dgm:pt modelId="{4BD56212-9407-4D00-8C23-5D5491BCA72A}">
      <dgm:prSet phldrT="[Text]"/>
      <dgm:spPr>
        <a:solidFill>
          <a:srgbClr val="9762BE"/>
        </a:solidFill>
      </dgm:spPr>
      <dgm:t>
        <a:bodyPr/>
        <a:lstStyle/>
        <a:p>
          <a:r>
            <a:rPr lang="el-GR" dirty="0"/>
            <a:t>Ποιος το έπραξε;</a:t>
          </a:r>
        </a:p>
      </dgm:t>
    </dgm:pt>
    <dgm:pt modelId="{17FE5304-D86D-453F-A80B-21F3443DA7F3}" type="parTrans" cxnId="{54697D1F-1770-4BB7-AC7C-58CB64CFB209}">
      <dgm:prSet/>
      <dgm:spPr/>
      <dgm:t>
        <a:bodyPr/>
        <a:lstStyle/>
        <a:p>
          <a:endParaRPr lang="el-GR"/>
        </a:p>
      </dgm:t>
    </dgm:pt>
    <dgm:pt modelId="{7D3BBB9F-F5B4-4778-90BC-154FE7E0F3EA}" type="sibTrans" cxnId="{54697D1F-1770-4BB7-AC7C-58CB64CFB209}">
      <dgm:prSet/>
      <dgm:spPr/>
      <dgm:t>
        <a:bodyPr/>
        <a:lstStyle/>
        <a:p>
          <a:endParaRPr lang="el-GR"/>
        </a:p>
      </dgm:t>
    </dgm:pt>
    <dgm:pt modelId="{5375ABD2-11B0-4F9E-88E0-616B316C8B16}" type="pres">
      <dgm:prSet presAssocID="{708B0DD4-AD75-4722-910A-2F32CA3E4E71}" presName="diagram" presStyleCnt="0">
        <dgm:presLayoutVars>
          <dgm:chMax val="1"/>
          <dgm:dir/>
          <dgm:animLvl val="ctr"/>
          <dgm:resizeHandles val="exact"/>
        </dgm:presLayoutVars>
      </dgm:prSet>
      <dgm:spPr/>
    </dgm:pt>
    <dgm:pt modelId="{9002B92A-6367-4892-B38B-B0BAE1EF96FB}" type="pres">
      <dgm:prSet presAssocID="{708B0DD4-AD75-4722-910A-2F32CA3E4E71}" presName="matrix" presStyleCnt="0"/>
      <dgm:spPr/>
    </dgm:pt>
    <dgm:pt modelId="{2C23637C-726B-4BBF-BE01-417AC475BC98}" type="pres">
      <dgm:prSet presAssocID="{708B0DD4-AD75-4722-910A-2F32CA3E4E71}" presName="tile1" presStyleLbl="node1" presStyleIdx="0" presStyleCnt="4" custScaleX="93470" custScaleY="84136" custLinFactNeighborX="-3354" custLinFactNeighborY="-7232"/>
      <dgm:spPr/>
    </dgm:pt>
    <dgm:pt modelId="{A5A22A00-4BFC-4E5A-A1BB-F5385B446252}" type="pres">
      <dgm:prSet presAssocID="{708B0DD4-AD75-4722-910A-2F32CA3E4E71}" presName="tile1text" presStyleLbl="node1" presStyleIdx="0" presStyleCnt="4">
        <dgm:presLayoutVars>
          <dgm:chMax val="0"/>
          <dgm:chPref val="0"/>
          <dgm:bulletEnabled val="1"/>
        </dgm:presLayoutVars>
      </dgm:prSet>
      <dgm:spPr/>
    </dgm:pt>
    <dgm:pt modelId="{4FA6C98B-8AAC-441E-8204-5800233809AE}" type="pres">
      <dgm:prSet presAssocID="{708B0DD4-AD75-4722-910A-2F32CA3E4E71}" presName="tile2" presStyleLbl="node1" presStyleIdx="1" presStyleCnt="4" custScaleX="91263" custScaleY="82998" custLinFactNeighborX="3702" custLinFactNeighborY="-7532"/>
      <dgm:spPr/>
    </dgm:pt>
    <dgm:pt modelId="{EA9FEE7C-3F3B-428F-86B6-657264C8D265}" type="pres">
      <dgm:prSet presAssocID="{708B0DD4-AD75-4722-910A-2F32CA3E4E71}" presName="tile2text" presStyleLbl="node1" presStyleIdx="1" presStyleCnt="4">
        <dgm:presLayoutVars>
          <dgm:chMax val="0"/>
          <dgm:chPref val="0"/>
          <dgm:bulletEnabled val="1"/>
        </dgm:presLayoutVars>
      </dgm:prSet>
      <dgm:spPr/>
    </dgm:pt>
    <dgm:pt modelId="{AD3F687C-3DCE-4DBE-BBF2-597C09CD2AB9}" type="pres">
      <dgm:prSet presAssocID="{708B0DD4-AD75-4722-910A-2F32CA3E4E71}" presName="tile3" presStyleLbl="node1" presStyleIdx="2" presStyleCnt="4" custScaleX="93928" custScaleY="81231" custLinFactNeighborX="-2896" custLinFactNeighborY="7921"/>
      <dgm:spPr/>
    </dgm:pt>
    <dgm:pt modelId="{E807FBDA-87C9-450E-824A-EE81AD9CE6F1}" type="pres">
      <dgm:prSet presAssocID="{708B0DD4-AD75-4722-910A-2F32CA3E4E71}" presName="tile3text" presStyleLbl="node1" presStyleIdx="2" presStyleCnt="4">
        <dgm:presLayoutVars>
          <dgm:chMax val="0"/>
          <dgm:chPref val="0"/>
          <dgm:bulletEnabled val="1"/>
        </dgm:presLayoutVars>
      </dgm:prSet>
      <dgm:spPr/>
    </dgm:pt>
    <dgm:pt modelId="{8A9E5524-4C2D-4C36-8AF0-A1DF775978F8}" type="pres">
      <dgm:prSet presAssocID="{708B0DD4-AD75-4722-910A-2F32CA3E4E71}" presName="tile4" presStyleLbl="node1" presStyleIdx="3" presStyleCnt="4" custScaleX="91149" custScaleY="82736" custLinFactNeighborX="3759" custLinFactNeighborY="8104"/>
      <dgm:spPr/>
    </dgm:pt>
    <dgm:pt modelId="{39CE6704-8E4D-4EE4-A377-93AA7C5A6AFE}" type="pres">
      <dgm:prSet presAssocID="{708B0DD4-AD75-4722-910A-2F32CA3E4E71}" presName="tile4text" presStyleLbl="node1" presStyleIdx="3" presStyleCnt="4">
        <dgm:presLayoutVars>
          <dgm:chMax val="0"/>
          <dgm:chPref val="0"/>
          <dgm:bulletEnabled val="1"/>
        </dgm:presLayoutVars>
      </dgm:prSet>
      <dgm:spPr/>
    </dgm:pt>
    <dgm:pt modelId="{2D8BFC96-1DA7-40F7-B3C4-0824DE214243}" type="pres">
      <dgm:prSet presAssocID="{708B0DD4-AD75-4722-910A-2F32CA3E4E71}" presName="centerTile" presStyleLbl="fgShp" presStyleIdx="0" presStyleCnt="1" custScaleX="114402" custScaleY="124728" custLinFactNeighborX="0" custLinFactNeighborY="0">
        <dgm:presLayoutVars>
          <dgm:chMax val="0"/>
          <dgm:chPref val="0"/>
        </dgm:presLayoutVars>
      </dgm:prSet>
      <dgm:spPr/>
    </dgm:pt>
  </dgm:ptLst>
  <dgm:cxnLst>
    <dgm:cxn modelId="{555BCC16-8B8C-4586-BC4E-9BA0FA2AE708}" type="presOf" srcId="{32AF2375-F6E9-4E13-9F75-A8AFCCB25CBE}" destId="{E807FBDA-87C9-450E-824A-EE81AD9CE6F1}" srcOrd="1" destOrd="0" presId="urn:microsoft.com/office/officeart/2005/8/layout/matrix1"/>
    <dgm:cxn modelId="{54697D1F-1770-4BB7-AC7C-58CB64CFB209}" srcId="{8D1582D5-5B4E-44E7-8330-A6A5D5CA96F2}" destId="{4BD56212-9407-4D00-8C23-5D5491BCA72A}" srcOrd="3" destOrd="0" parTransId="{17FE5304-D86D-453F-A80B-21F3443DA7F3}" sibTransId="{7D3BBB9F-F5B4-4778-90BC-154FE7E0F3EA}"/>
    <dgm:cxn modelId="{F48C4724-B5D9-4C86-93C2-9C3BC15AAE45}" type="presOf" srcId="{A2CCDE01-BE59-4A45-BB49-976BDA6005A0}" destId="{2C23637C-726B-4BBF-BE01-417AC475BC98}" srcOrd="0" destOrd="0" presId="urn:microsoft.com/office/officeart/2005/8/layout/matrix1"/>
    <dgm:cxn modelId="{77FE1164-20CC-4B10-B152-758F58B1FD11}" srcId="{708B0DD4-AD75-4722-910A-2F32CA3E4E71}" destId="{8D1582D5-5B4E-44E7-8330-A6A5D5CA96F2}" srcOrd="0" destOrd="0" parTransId="{F317724B-7E0D-46CF-B0EC-363509607166}" sibTransId="{7305E75E-52DB-459A-B2D5-8193EFFB8172}"/>
    <dgm:cxn modelId="{9C419649-9B95-4A60-8F17-E07F0EA6A874}" type="presOf" srcId="{A2CCDE01-BE59-4A45-BB49-976BDA6005A0}" destId="{A5A22A00-4BFC-4E5A-A1BB-F5385B446252}" srcOrd="1" destOrd="0" presId="urn:microsoft.com/office/officeart/2005/8/layout/matrix1"/>
    <dgm:cxn modelId="{DB6A564A-54D1-4C8A-B3ED-DDF984225423}" type="presOf" srcId="{708B0DD4-AD75-4722-910A-2F32CA3E4E71}" destId="{5375ABD2-11B0-4F9E-88E0-616B316C8B16}" srcOrd="0" destOrd="0" presId="urn:microsoft.com/office/officeart/2005/8/layout/matrix1"/>
    <dgm:cxn modelId="{677D1372-357D-41FF-8104-8FE5A2788ACD}" type="presOf" srcId="{ECE9BE66-E4BE-49E5-8831-DFF5BF6C33C3}" destId="{EA9FEE7C-3F3B-428F-86B6-657264C8D265}" srcOrd="1" destOrd="0" presId="urn:microsoft.com/office/officeart/2005/8/layout/matrix1"/>
    <dgm:cxn modelId="{FB0EE453-5803-4BC7-AF78-1501C8A3B299}" type="presOf" srcId="{4BD56212-9407-4D00-8C23-5D5491BCA72A}" destId="{8A9E5524-4C2D-4C36-8AF0-A1DF775978F8}" srcOrd="0" destOrd="0" presId="urn:microsoft.com/office/officeart/2005/8/layout/matrix1"/>
    <dgm:cxn modelId="{DA0C7884-7FEE-48CD-8A2F-DF71EF31A163}" type="presOf" srcId="{32AF2375-F6E9-4E13-9F75-A8AFCCB25CBE}" destId="{AD3F687C-3DCE-4DBE-BBF2-597C09CD2AB9}" srcOrd="0" destOrd="0" presId="urn:microsoft.com/office/officeart/2005/8/layout/matrix1"/>
    <dgm:cxn modelId="{C0E55F89-FF11-4857-AB74-DA2C3A166BD6}" type="presOf" srcId="{4BD56212-9407-4D00-8C23-5D5491BCA72A}" destId="{39CE6704-8E4D-4EE4-A377-93AA7C5A6AFE}" srcOrd="1" destOrd="0" presId="urn:microsoft.com/office/officeart/2005/8/layout/matrix1"/>
    <dgm:cxn modelId="{589F6AAE-D3A0-4997-B8B0-22CA68F15A5F}" srcId="{8D1582D5-5B4E-44E7-8330-A6A5D5CA96F2}" destId="{32AF2375-F6E9-4E13-9F75-A8AFCCB25CBE}" srcOrd="2" destOrd="0" parTransId="{691F4D7E-5B13-47A2-9F44-A937616469EA}" sibTransId="{701055B0-087C-4A01-B5E7-1FB8C6319DE0}"/>
    <dgm:cxn modelId="{DD5C88B6-BF7C-44C4-9E1F-BEC0DE2F558D}" type="presOf" srcId="{8D1582D5-5B4E-44E7-8330-A6A5D5CA96F2}" destId="{2D8BFC96-1DA7-40F7-B3C4-0824DE214243}" srcOrd="0" destOrd="0" presId="urn:microsoft.com/office/officeart/2005/8/layout/matrix1"/>
    <dgm:cxn modelId="{8B4AF1B7-842B-466E-9A46-3A44442B15DA}" type="presOf" srcId="{ECE9BE66-E4BE-49E5-8831-DFF5BF6C33C3}" destId="{4FA6C98B-8AAC-441E-8204-5800233809AE}" srcOrd="0" destOrd="0" presId="urn:microsoft.com/office/officeart/2005/8/layout/matrix1"/>
    <dgm:cxn modelId="{1BF48EE4-04CA-432A-AF6F-E49674255B1B}" srcId="{8D1582D5-5B4E-44E7-8330-A6A5D5CA96F2}" destId="{ECE9BE66-E4BE-49E5-8831-DFF5BF6C33C3}" srcOrd="1" destOrd="0" parTransId="{82868DB4-2777-4471-A36F-4261DF171AF2}" sibTransId="{06AD0D08-1FB7-41D5-88A2-FC1450679E73}"/>
    <dgm:cxn modelId="{8D16A4F0-4441-4E6C-8F8D-092683744EFA}" srcId="{8D1582D5-5B4E-44E7-8330-A6A5D5CA96F2}" destId="{A2CCDE01-BE59-4A45-BB49-976BDA6005A0}" srcOrd="0" destOrd="0" parTransId="{908E0A15-7119-4F6B-B9BC-11F39E8A29EA}" sibTransId="{DE95323B-3A94-42EA-8DD0-A33B19A266CC}"/>
    <dgm:cxn modelId="{1E5F9D79-C1D8-4706-9CB7-169BD693BC06}" type="presParOf" srcId="{5375ABD2-11B0-4F9E-88E0-616B316C8B16}" destId="{9002B92A-6367-4892-B38B-B0BAE1EF96FB}" srcOrd="0" destOrd="0" presId="urn:microsoft.com/office/officeart/2005/8/layout/matrix1"/>
    <dgm:cxn modelId="{AA405F0A-1ABB-4D38-B324-2C25B97E43EF}" type="presParOf" srcId="{9002B92A-6367-4892-B38B-B0BAE1EF96FB}" destId="{2C23637C-726B-4BBF-BE01-417AC475BC98}" srcOrd="0" destOrd="0" presId="urn:microsoft.com/office/officeart/2005/8/layout/matrix1"/>
    <dgm:cxn modelId="{5F019E0E-62F0-4A9B-8FF4-2F0130FDE0B7}" type="presParOf" srcId="{9002B92A-6367-4892-B38B-B0BAE1EF96FB}" destId="{A5A22A00-4BFC-4E5A-A1BB-F5385B446252}" srcOrd="1" destOrd="0" presId="urn:microsoft.com/office/officeart/2005/8/layout/matrix1"/>
    <dgm:cxn modelId="{843666EB-1DD8-4BE1-A730-09547F78B151}" type="presParOf" srcId="{9002B92A-6367-4892-B38B-B0BAE1EF96FB}" destId="{4FA6C98B-8AAC-441E-8204-5800233809AE}" srcOrd="2" destOrd="0" presId="urn:microsoft.com/office/officeart/2005/8/layout/matrix1"/>
    <dgm:cxn modelId="{1EAE127C-FFEC-4D38-A41A-5B6FAA982F48}" type="presParOf" srcId="{9002B92A-6367-4892-B38B-B0BAE1EF96FB}" destId="{EA9FEE7C-3F3B-428F-86B6-657264C8D265}" srcOrd="3" destOrd="0" presId="urn:microsoft.com/office/officeart/2005/8/layout/matrix1"/>
    <dgm:cxn modelId="{9666669F-3A81-46CA-887D-D48358EDABC7}" type="presParOf" srcId="{9002B92A-6367-4892-B38B-B0BAE1EF96FB}" destId="{AD3F687C-3DCE-4DBE-BBF2-597C09CD2AB9}" srcOrd="4" destOrd="0" presId="urn:microsoft.com/office/officeart/2005/8/layout/matrix1"/>
    <dgm:cxn modelId="{8303FA25-378A-4108-8111-D4671E4BF333}" type="presParOf" srcId="{9002B92A-6367-4892-B38B-B0BAE1EF96FB}" destId="{E807FBDA-87C9-450E-824A-EE81AD9CE6F1}" srcOrd="5" destOrd="0" presId="urn:microsoft.com/office/officeart/2005/8/layout/matrix1"/>
    <dgm:cxn modelId="{BF634613-89FF-4041-ACE3-853B0949EDFF}" type="presParOf" srcId="{9002B92A-6367-4892-B38B-B0BAE1EF96FB}" destId="{8A9E5524-4C2D-4C36-8AF0-A1DF775978F8}" srcOrd="6" destOrd="0" presId="urn:microsoft.com/office/officeart/2005/8/layout/matrix1"/>
    <dgm:cxn modelId="{BBDEFAE8-75D1-48A0-A086-E277A9AEC943}" type="presParOf" srcId="{9002B92A-6367-4892-B38B-B0BAE1EF96FB}" destId="{39CE6704-8E4D-4EE4-A377-93AA7C5A6AFE}" srcOrd="7" destOrd="0" presId="urn:microsoft.com/office/officeart/2005/8/layout/matrix1"/>
    <dgm:cxn modelId="{86C06B12-5E8A-4014-B286-B7F3195A60A1}" type="presParOf" srcId="{5375ABD2-11B0-4F9E-88E0-616B316C8B16}" destId="{2D8BFC96-1DA7-40F7-B3C4-0824DE214243}"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E9A755-A06E-44BB-8062-C94C429B4919}"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0669C01C-8592-4757-BEAE-6B9B76A8C6D1}">
      <dgm:prSet/>
      <dgm:spPr/>
      <dgm:t>
        <a:bodyPr/>
        <a:lstStyle/>
        <a:p>
          <a:r>
            <a:rPr lang="el-GR" b="1" i="0" dirty="0"/>
            <a:t>Αναγνώριση</a:t>
          </a:r>
          <a:r>
            <a:rPr lang="el-GR" b="0" i="0" dirty="0"/>
            <a:t> των πηγών ψηφιακών πειστηρίων</a:t>
          </a:r>
          <a:endParaRPr lang="en-US" dirty="0"/>
        </a:p>
      </dgm:t>
    </dgm:pt>
    <dgm:pt modelId="{7D295AAE-5F06-40BF-B637-E4D485175704}" type="parTrans" cxnId="{C6D80326-96B5-4A11-9610-8094E4C87306}">
      <dgm:prSet/>
      <dgm:spPr/>
      <dgm:t>
        <a:bodyPr/>
        <a:lstStyle/>
        <a:p>
          <a:endParaRPr lang="en-US"/>
        </a:p>
      </dgm:t>
    </dgm:pt>
    <dgm:pt modelId="{876AD65B-0B52-4AD5-8BD3-27B23A4744DF}" type="sibTrans" cxnId="{C6D80326-96B5-4A11-9610-8094E4C87306}">
      <dgm:prSet/>
      <dgm:spPr/>
      <dgm:t>
        <a:bodyPr/>
        <a:lstStyle/>
        <a:p>
          <a:endParaRPr lang="en-US"/>
        </a:p>
      </dgm:t>
    </dgm:pt>
    <dgm:pt modelId="{789A2F9F-E8ED-4706-BACA-732574E4A632}">
      <dgm:prSet/>
      <dgm:spPr/>
      <dgm:t>
        <a:bodyPr/>
        <a:lstStyle/>
        <a:p>
          <a:r>
            <a:rPr lang="el-GR" b="1" i="0"/>
            <a:t>Διατήρηση</a:t>
          </a:r>
          <a:r>
            <a:rPr lang="el-GR" b="0" i="0"/>
            <a:t> της αρχικής μορφής των πειστηρίων</a:t>
          </a:r>
          <a:endParaRPr lang="en-US"/>
        </a:p>
      </dgm:t>
    </dgm:pt>
    <dgm:pt modelId="{E6A3E50F-A90F-4917-BA17-D5C8814AD62D}" type="parTrans" cxnId="{C6239B45-DB4A-4595-A630-05BEF3F84D87}">
      <dgm:prSet/>
      <dgm:spPr/>
      <dgm:t>
        <a:bodyPr/>
        <a:lstStyle/>
        <a:p>
          <a:endParaRPr lang="en-US"/>
        </a:p>
      </dgm:t>
    </dgm:pt>
    <dgm:pt modelId="{2745D4B1-CC81-4641-988F-F76FE9804C66}" type="sibTrans" cxnId="{C6239B45-DB4A-4595-A630-05BEF3F84D87}">
      <dgm:prSet/>
      <dgm:spPr/>
      <dgm:t>
        <a:bodyPr/>
        <a:lstStyle/>
        <a:p>
          <a:endParaRPr lang="en-US"/>
        </a:p>
      </dgm:t>
    </dgm:pt>
    <dgm:pt modelId="{D948D1C6-5864-406A-8664-193A50C2E75E}">
      <dgm:prSet/>
      <dgm:spPr/>
      <dgm:t>
        <a:bodyPr/>
        <a:lstStyle/>
        <a:p>
          <a:r>
            <a:rPr lang="el-GR" b="1" i="0" dirty="0"/>
            <a:t>Συλλογή</a:t>
          </a:r>
          <a:r>
            <a:rPr lang="el-GR" b="0" i="0" dirty="0"/>
            <a:t> των απαιτούμενων δεδομένων </a:t>
          </a:r>
          <a:endParaRPr lang="en-US" dirty="0"/>
        </a:p>
      </dgm:t>
    </dgm:pt>
    <dgm:pt modelId="{C4E99BA0-C4E4-480C-931E-190117A0C55E}" type="parTrans" cxnId="{7C816F6B-96D2-4D5C-AB32-68B74F886A75}">
      <dgm:prSet/>
      <dgm:spPr/>
      <dgm:t>
        <a:bodyPr/>
        <a:lstStyle/>
        <a:p>
          <a:endParaRPr lang="en-US"/>
        </a:p>
      </dgm:t>
    </dgm:pt>
    <dgm:pt modelId="{4B6A7028-5C1B-46FE-8AB4-931C86DD5CD8}" type="sibTrans" cxnId="{7C816F6B-96D2-4D5C-AB32-68B74F886A75}">
      <dgm:prSet/>
      <dgm:spPr/>
      <dgm:t>
        <a:bodyPr/>
        <a:lstStyle/>
        <a:p>
          <a:endParaRPr lang="en-US"/>
        </a:p>
      </dgm:t>
    </dgm:pt>
    <dgm:pt modelId="{0114EC3D-7ABF-4134-9241-476D5F3DD7BE}">
      <dgm:prSet/>
      <dgm:spPr/>
      <dgm:t>
        <a:bodyPr/>
        <a:lstStyle/>
        <a:p>
          <a:r>
            <a:rPr lang="el-GR" b="1" i="0"/>
            <a:t>Ανάλυση</a:t>
          </a:r>
          <a:r>
            <a:rPr lang="el-GR" b="0" i="0"/>
            <a:t> των συλλεγμένων δεδομένων</a:t>
          </a:r>
          <a:endParaRPr lang="en-US" dirty="0"/>
        </a:p>
      </dgm:t>
    </dgm:pt>
    <dgm:pt modelId="{5FD0EA1A-AE9F-4205-92FE-54063310A3B5}" type="parTrans" cxnId="{FD4AEBD2-C466-45E5-992A-E78027687A47}">
      <dgm:prSet/>
      <dgm:spPr/>
      <dgm:t>
        <a:bodyPr/>
        <a:lstStyle/>
        <a:p>
          <a:endParaRPr lang="en-US"/>
        </a:p>
      </dgm:t>
    </dgm:pt>
    <dgm:pt modelId="{13F6E40A-FA3E-4AAA-93FA-571F2F6BE8F9}" type="sibTrans" cxnId="{FD4AEBD2-C466-45E5-992A-E78027687A47}">
      <dgm:prSet/>
      <dgm:spPr/>
      <dgm:t>
        <a:bodyPr/>
        <a:lstStyle/>
        <a:p>
          <a:endParaRPr lang="en-US"/>
        </a:p>
      </dgm:t>
    </dgm:pt>
    <dgm:pt modelId="{2742649E-F952-485D-94CB-457194783145}">
      <dgm:prSet/>
      <dgm:spPr/>
      <dgm:t>
        <a:bodyPr/>
        <a:lstStyle/>
        <a:p>
          <a:r>
            <a:rPr lang="el-GR" b="1" i="0" dirty="0"/>
            <a:t>Παρουσίαση</a:t>
          </a:r>
          <a:r>
            <a:rPr lang="el-GR" b="0" i="0" dirty="0"/>
            <a:t> των ευρημάτων στο δικαστήριο</a:t>
          </a:r>
          <a:endParaRPr lang="en-US" dirty="0"/>
        </a:p>
      </dgm:t>
    </dgm:pt>
    <dgm:pt modelId="{93218668-3660-476A-B79F-5042DC6B847C}" type="parTrans" cxnId="{6BAAA2EF-48AC-45F9-9589-1E8B3A94CC90}">
      <dgm:prSet/>
      <dgm:spPr/>
      <dgm:t>
        <a:bodyPr/>
        <a:lstStyle/>
        <a:p>
          <a:endParaRPr lang="en-US"/>
        </a:p>
      </dgm:t>
    </dgm:pt>
    <dgm:pt modelId="{3A2E214A-BB09-4FCC-BC84-0BE709DE55C5}" type="sibTrans" cxnId="{6BAAA2EF-48AC-45F9-9589-1E8B3A94CC90}">
      <dgm:prSet/>
      <dgm:spPr/>
      <dgm:t>
        <a:bodyPr/>
        <a:lstStyle/>
        <a:p>
          <a:endParaRPr lang="en-US"/>
        </a:p>
      </dgm:t>
    </dgm:pt>
    <dgm:pt modelId="{1C39C50A-4AB0-4A33-8E9D-52399517E0EB}" type="pres">
      <dgm:prSet presAssocID="{35E9A755-A06E-44BB-8062-C94C429B4919}" presName="Name0" presStyleCnt="0">
        <dgm:presLayoutVars>
          <dgm:dir/>
          <dgm:animLvl val="lvl"/>
          <dgm:resizeHandles val="exact"/>
        </dgm:presLayoutVars>
      </dgm:prSet>
      <dgm:spPr/>
    </dgm:pt>
    <dgm:pt modelId="{2653D964-E083-44DC-954F-B39C961FC842}" type="pres">
      <dgm:prSet presAssocID="{0669C01C-8592-4757-BEAE-6B9B76A8C6D1}" presName="parTxOnly" presStyleLbl="node1" presStyleIdx="0" presStyleCnt="5">
        <dgm:presLayoutVars>
          <dgm:chMax val="0"/>
          <dgm:chPref val="0"/>
          <dgm:bulletEnabled val="1"/>
        </dgm:presLayoutVars>
      </dgm:prSet>
      <dgm:spPr/>
    </dgm:pt>
    <dgm:pt modelId="{D25224F8-9DC8-4F0C-A0F5-5F42978467D3}" type="pres">
      <dgm:prSet presAssocID="{876AD65B-0B52-4AD5-8BD3-27B23A4744DF}" presName="parTxOnlySpace" presStyleCnt="0"/>
      <dgm:spPr/>
    </dgm:pt>
    <dgm:pt modelId="{635C725E-0EB2-41BB-B617-3DD08783D417}" type="pres">
      <dgm:prSet presAssocID="{789A2F9F-E8ED-4706-BACA-732574E4A632}" presName="parTxOnly" presStyleLbl="node1" presStyleIdx="1" presStyleCnt="5">
        <dgm:presLayoutVars>
          <dgm:chMax val="0"/>
          <dgm:chPref val="0"/>
          <dgm:bulletEnabled val="1"/>
        </dgm:presLayoutVars>
      </dgm:prSet>
      <dgm:spPr/>
    </dgm:pt>
    <dgm:pt modelId="{A212F847-ECED-4FE6-B444-B5B0F972F40F}" type="pres">
      <dgm:prSet presAssocID="{2745D4B1-CC81-4641-988F-F76FE9804C66}" presName="parTxOnlySpace" presStyleCnt="0"/>
      <dgm:spPr/>
    </dgm:pt>
    <dgm:pt modelId="{5F0D5C0F-6F79-4AFA-A18B-8BF830E1BBCF}" type="pres">
      <dgm:prSet presAssocID="{D948D1C6-5864-406A-8664-193A50C2E75E}" presName="parTxOnly" presStyleLbl="node1" presStyleIdx="2" presStyleCnt="5">
        <dgm:presLayoutVars>
          <dgm:chMax val="0"/>
          <dgm:chPref val="0"/>
          <dgm:bulletEnabled val="1"/>
        </dgm:presLayoutVars>
      </dgm:prSet>
      <dgm:spPr/>
    </dgm:pt>
    <dgm:pt modelId="{F5ABD216-151F-4FE2-AB0A-AF1C4E478DC7}" type="pres">
      <dgm:prSet presAssocID="{4B6A7028-5C1B-46FE-8AB4-931C86DD5CD8}" presName="parTxOnlySpace" presStyleCnt="0"/>
      <dgm:spPr/>
    </dgm:pt>
    <dgm:pt modelId="{5A9AA637-8019-49FE-9977-2086E6E11223}" type="pres">
      <dgm:prSet presAssocID="{0114EC3D-7ABF-4134-9241-476D5F3DD7BE}" presName="parTxOnly" presStyleLbl="node1" presStyleIdx="3" presStyleCnt="5">
        <dgm:presLayoutVars>
          <dgm:chMax val="0"/>
          <dgm:chPref val="0"/>
          <dgm:bulletEnabled val="1"/>
        </dgm:presLayoutVars>
      </dgm:prSet>
      <dgm:spPr/>
    </dgm:pt>
    <dgm:pt modelId="{91852E04-84F6-481A-831C-3A10AA5808B9}" type="pres">
      <dgm:prSet presAssocID="{13F6E40A-FA3E-4AAA-93FA-571F2F6BE8F9}" presName="parTxOnlySpace" presStyleCnt="0"/>
      <dgm:spPr/>
    </dgm:pt>
    <dgm:pt modelId="{315ECED1-FBCD-4555-84D5-5AABE475EA9D}" type="pres">
      <dgm:prSet presAssocID="{2742649E-F952-485D-94CB-457194783145}" presName="parTxOnly" presStyleLbl="node1" presStyleIdx="4" presStyleCnt="5">
        <dgm:presLayoutVars>
          <dgm:chMax val="0"/>
          <dgm:chPref val="0"/>
          <dgm:bulletEnabled val="1"/>
        </dgm:presLayoutVars>
      </dgm:prSet>
      <dgm:spPr/>
    </dgm:pt>
  </dgm:ptLst>
  <dgm:cxnLst>
    <dgm:cxn modelId="{C6D80326-96B5-4A11-9610-8094E4C87306}" srcId="{35E9A755-A06E-44BB-8062-C94C429B4919}" destId="{0669C01C-8592-4757-BEAE-6B9B76A8C6D1}" srcOrd="0" destOrd="0" parTransId="{7D295AAE-5F06-40BF-B637-E4D485175704}" sibTransId="{876AD65B-0B52-4AD5-8BD3-27B23A4744DF}"/>
    <dgm:cxn modelId="{C6239B45-DB4A-4595-A630-05BEF3F84D87}" srcId="{35E9A755-A06E-44BB-8062-C94C429B4919}" destId="{789A2F9F-E8ED-4706-BACA-732574E4A632}" srcOrd="1" destOrd="0" parTransId="{E6A3E50F-A90F-4917-BA17-D5C8814AD62D}" sibTransId="{2745D4B1-CC81-4641-988F-F76FE9804C66}"/>
    <dgm:cxn modelId="{7C816F6B-96D2-4D5C-AB32-68B74F886A75}" srcId="{35E9A755-A06E-44BB-8062-C94C429B4919}" destId="{D948D1C6-5864-406A-8664-193A50C2E75E}" srcOrd="2" destOrd="0" parTransId="{C4E99BA0-C4E4-480C-931E-190117A0C55E}" sibTransId="{4B6A7028-5C1B-46FE-8AB4-931C86DD5CD8}"/>
    <dgm:cxn modelId="{43EA0957-B68C-4767-9233-B55414FB32FC}" type="presOf" srcId="{0114EC3D-7ABF-4134-9241-476D5F3DD7BE}" destId="{5A9AA637-8019-49FE-9977-2086E6E11223}" srcOrd="0" destOrd="0" presId="urn:microsoft.com/office/officeart/2005/8/layout/chevron1"/>
    <dgm:cxn modelId="{AF115F79-BB6A-4696-A20A-7F6571D9C924}" type="presOf" srcId="{D948D1C6-5864-406A-8664-193A50C2E75E}" destId="{5F0D5C0F-6F79-4AFA-A18B-8BF830E1BBCF}" srcOrd="0" destOrd="0" presId="urn:microsoft.com/office/officeart/2005/8/layout/chevron1"/>
    <dgm:cxn modelId="{FD4AEBD2-C466-45E5-992A-E78027687A47}" srcId="{35E9A755-A06E-44BB-8062-C94C429B4919}" destId="{0114EC3D-7ABF-4134-9241-476D5F3DD7BE}" srcOrd="3" destOrd="0" parTransId="{5FD0EA1A-AE9F-4205-92FE-54063310A3B5}" sibTransId="{13F6E40A-FA3E-4AAA-93FA-571F2F6BE8F9}"/>
    <dgm:cxn modelId="{252D20D4-4BEE-457F-8DC3-1F0C327EDF28}" type="presOf" srcId="{35E9A755-A06E-44BB-8062-C94C429B4919}" destId="{1C39C50A-4AB0-4A33-8E9D-52399517E0EB}" srcOrd="0" destOrd="0" presId="urn:microsoft.com/office/officeart/2005/8/layout/chevron1"/>
    <dgm:cxn modelId="{6BAAA2EF-48AC-45F9-9589-1E8B3A94CC90}" srcId="{35E9A755-A06E-44BB-8062-C94C429B4919}" destId="{2742649E-F952-485D-94CB-457194783145}" srcOrd="4" destOrd="0" parTransId="{93218668-3660-476A-B79F-5042DC6B847C}" sibTransId="{3A2E214A-BB09-4FCC-BC84-0BE709DE55C5}"/>
    <dgm:cxn modelId="{5BB995F8-444E-48CE-BCE9-B67321672D2F}" type="presOf" srcId="{0669C01C-8592-4757-BEAE-6B9B76A8C6D1}" destId="{2653D964-E083-44DC-954F-B39C961FC842}" srcOrd="0" destOrd="0" presId="urn:microsoft.com/office/officeart/2005/8/layout/chevron1"/>
    <dgm:cxn modelId="{5FF13BF9-C857-4DBA-99B7-53AA8835B361}" type="presOf" srcId="{789A2F9F-E8ED-4706-BACA-732574E4A632}" destId="{635C725E-0EB2-41BB-B617-3DD08783D417}" srcOrd="0" destOrd="0" presId="urn:microsoft.com/office/officeart/2005/8/layout/chevron1"/>
    <dgm:cxn modelId="{EE8E52FA-27E9-4517-918C-809E340CC0F2}" type="presOf" srcId="{2742649E-F952-485D-94CB-457194783145}" destId="{315ECED1-FBCD-4555-84D5-5AABE475EA9D}" srcOrd="0" destOrd="0" presId="urn:microsoft.com/office/officeart/2005/8/layout/chevron1"/>
    <dgm:cxn modelId="{6658A9A5-AD92-451F-AE9A-4ACEFE5DD40B}" type="presParOf" srcId="{1C39C50A-4AB0-4A33-8E9D-52399517E0EB}" destId="{2653D964-E083-44DC-954F-B39C961FC842}" srcOrd="0" destOrd="0" presId="urn:microsoft.com/office/officeart/2005/8/layout/chevron1"/>
    <dgm:cxn modelId="{FE94A609-FF82-4FA6-8DCD-551203C831D2}" type="presParOf" srcId="{1C39C50A-4AB0-4A33-8E9D-52399517E0EB}" destId="{D25224F8-9DC8-4F0C-A0F5-5F42978467D3}" srcOrd="1" destOrd="0" presId="urn:microsoft.com/office/officeart/2005/8/layout/chevron1"/>
    <dgm:cxn modelId="{CF05A7D6-6355-45B7-A5F5-98A4EC3E0059}" type="presParOf" srcId="{1C39C50A-4AB0-4A33-8E9D-52399517E0EB}" destId="{635C725E-0EB2-41BB-B617-3DD08783D417}" srcOrd="2" destOrd="0" presId="urn:microsoft.com/office/officeart/2005/8/layout/chevron1"/>
    <dgm:cxn modelId="{6C896856-28F9-4647-A3A0-58CE2EB29E1C}" type="presParOf" srcId="{1C39C50A-4AB0-4A33-8E9D-52399517E0EB}" destId="{A212F847-ECED-4FE6-B444-B5B0F972F40F}" srcOrd="3" destOrd="0" presId="urn:microsoft.com/office/officeart/2005/8/layout/chevron1"/>
    <dgm:cxn modelId="{9D0D99AD-FFEB-4448-81FA-C16B415A6033}" type="presParOf" srcId="{1C39C50A-4AB0-4A33-8E9D-52399517E0EB}" destId="{5F0D5C0F-6F79-4AFA-A18B-8BF830E1BBCF}" srcOrd="4" destOrd="0" presId="urn:microsoft.com/office/officeart/2005/8/layout/chevron1"/>
    <dgm:cxn modelId="{8602B51B-CF3C-4114-BDFE-A367685A753F}" type="presParOf" srcId="{1C39C50A-4AB0-4A33-8E9D-52399517E0EB}" destId="{F5ABD216-151F-4FE2-AB0A-AF1C4E478DC7}" srcOrd="5" destOrd="0" presId="urn:microsoft.com/office/officeart/2005/8/layout/chevron1"/>
    <dgm:cxn modelId="{E8040367-DC76-4CFE-B033-1AAF3FD65AD9}" type="presParOf" srcId="{1C39C50A-4AB0-4A33-8E9D-52399517E0EB}" destId="{5A9AA637-8019-49FE-9977-2086E6E11223}" srcOrd="6" destOrd="0" presId="urn:microsoft.com/office/officeart/2005/8/layout/chevron1"/>
    <dgm:cxn modelId="{970F271E-26E9-4D3D-BB0B-F77816404228}" type="presParOf" srcId="{1C39C50A-4AB0-4A33-8E9D-52399517E0EB}" destId="{91852E04-84F6-481A-831C-3A10AA5808B9}" srcOrd="7" destOrd="0" presId="urn:microsoft.com/office/officeart/2005/8/layout/chevron1"/>
    <dgm:cxn modelId="{8E93D9CC-2C12-42F1-A90E-2508A4CBC0A7}" type="presParOf" srcId="{1C39C50A-4AB0-4A33-8E9D-52399517E0EB}" destId="{315ECED1-FBCD-4555-84D5-5AABE475EA9D}"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2CF295-C9F0-4B4E-A392-32E4E0AEFB65}"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l-GR"/>
        </a:p>
      </dgm:t>
    </dgm:pt>
    <dgm:pt modelId="{6ACF4070-5210-4157-95FB-0D5DBFD42360}">
      <dgm:prSet phldrT="[Text]"/>
      <dgm:spPr/>
      <dgm:t>
        <a:bodyPr/>
        <a:lstStyle/>
        <a:p>
          <a:r>
            <a:rPr lang="en-US" b="1" dirty="0"/>
            <a:t>Internet of Things </a:t>
          </a:r>
        </a:p>
        <a:p>
          <a:r>
            <a:rPr lang="en-US" b="1" dirty="0"/>
            <a:t>Forensics</a:t>
          </a:r>
          <a:endParaRPr lang="el-GR" b="1" dirty="0"/>
        </a:p>
      </dgm:t>
    </dgm:pt>
    <dgm:pt modelId="{0E219388-2870-4BB6-8A85-CD83C01740E1}" type="parTrans" cxnId="{6860B45B-EDA4-4D54-AFED-3DE079AA58B7}">
      <dgm:prSet/>
      <dgm:spPr/>
      <dgm:t>
        <a:bodyPr/>
        <a:lstStyle/>
        <a:p>
          <a:endParaRPr lang="el-GR"/>
        </a:p>
      </dgm:t>
    </dgm:pt>
    <dgm:pt modelId="{C18E1555-89C4-455D-ADEA-7CF8FE472E17}" type="sibTrans" cxnId="{6860B45B-EDA4-4D54-AFED-3DE079AA58B7}">
      <dgm:prSet/>
      <dgm:spPr/>
      <dgm:t>
        <a:bodyPr/>
        <a:lstStyle/>
        <a:p>
          <a:endParaRPr lang="el-GR"/>
        </a:p>
      </dgm:t>
    </dgm:pt>
    <dgm:pt modelId="{625F6F9D-80A0-4487-BC63-432D41F56903}">
      <dgm:prSet phldrT="[Text]"/>
      <dgm:spPr/>
      <dgm:t>
        <a:bodyPr/>
        <a:lstStyle/>
        <a:p>
          <a:r>
            <a:rPr lang="en-US" b="1" dirty="0"/>
            <a:t>Zone 1</a:t>
          </a:r>
        </a:p>
        <a:p>
          <a:r>
            <a:rPr lang="en-US" dirty="0"/>
            <a:t>Device Forensics</a:t>
          </a:r>
          <a:endParaRPr lang="el-GR" dirty="0"/>
        </a:p>
      </dgm:t>
    </dgm:pt>
    <dgm:pt modelId="{67A9A287-A2B2-491A-B951-DAAF2F1F7FE4}" type="parTrans" cxnId="{FF798E7B-97F9-4262-9C3C-3A44A7BADCB0}">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A586CFEE-738E-49FF-9B32-F706BF24DD6E}" type="sibTrans" cxnId="{FF798E7B-97F9-4262-9C3C-3A44A7BADCB0}">
      <dgm:prSet/>
      <dgm:spPr/>
      <dgm:t>
        <a:bodyPr/>
        <a:lstStyle/>
        <a:p>
          <a:endParaRPr lang="el-GR"/>
        </a:p>
      </dgm:t>
    </dgm:pt>
    <dgm:pt modelId="{8B0946C9-53D7-4A59-A9D3-5DC9875175B4}">
      <dgm:prSet phldrT="[Text]"/>
      <dgm:spPr/>
      <dgm:t>
        <a:bodyPr/>
        <a:lstStyle/>
        <a:p>
          <a:r>
            <a:rPr lang="en-US" b="1" dirty="0"/>
            <a:t>Zone 3</a:t>
          </a:r>
        </a:p>
        <a:p>
          <a:r>
            <a:rPr lang="en-US" dirty="0"/>
            <a:t>Cloud Forensics</a:t>
          </a:r>
          <a:endParaRPr lang="el-GR" dirty="0"/>
        </a:p>
      </dgm:t>
    </dgm:pt>
    <dgm:pt modelId="{AD4F72BF-2CD8-4278-9597-2A82B3F0FB75}" type="parTrans" cxnId="{67404D2D-43EE-4392-808F-6CB9B7A62B5F}">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5F7DF9CD-C70A-4383-8069-52FAA0068810}" type="sibTrans" cxnId="{67404D2D-43EE-4392-808F-6CB9B7A62B5F}">
      <dgm:prSet/>
      <dgm:spPr/>
      <dgm:t>
        <a:bodyPr/>
        <a:lstStyle/>
        <a:p>
          <a:endParaRPr lang="el-GR"/>
        </a:p>
      </dgm:t>
    </dgm:pt>
    <dgm:pt modelId="{9A5881C6-44A2-46DF-9A30-22A96B6E88BC}">
      <dgm:prSet phldrT="[Text]"/>
      <dgm:spPr/>
      <dgm:t>
        <a:bodyPr/>
        <a:lstStyle/>
        <a:p>
          <a:r>
            <a:rPr lang="en-US" b="1" dirty="0"/>
            <a:t>Zone 2</a:t>
          </a:r>
        </a:p>
        <a:p>
          <a:r>
            <a:rPr lang="en-US" dirty="0"/>
            <a:t>Network Forensics</a:t>
          </a:r>
          <a:r>
            <a:rPr lang="el-GR" dirty="0"/>
            <a:t>των </a:t>
          </a:r>
        </a:p>
      </dgm:t>
    </dgm:pt>
    <dgm:pt modelId="{B6907D73-9CDC-425B-B987-6E5AA95EC836}" type="sibTrans" cxnId="{D9C42ADA-5890-4FCE-AAE9-C41495CA209A}">
      <dgm:prSet/>
      <dgm:spPr/>
      <dgm:t>
        <a:bodyPr/>
        <a:lstStyle/>
        <a:p>
          <a:endParaRPr lang="el-GR"/>
        </a:p>
      </dgm:t>
    </dgm:pt>
    <dgm:pt modelId="{618FFF3C-B853-4ADB-9EBA-68FD368154CE}" type="parTrans" cxnId="{D9C42ADA-5890-4FCE-AAE9-C41495CA209A}">
      <dgm:prSet>
        <dgm:style>
          <a:lnRef idx="2">
            <a:schemeClr val="accent2"/>
          </a:lnRef>
          <a:fillRef idx="0">
            <a:schemeClr val="accent2"/>
          </a:fillRef>
          <a:effectRef idx="1">
            <a:schemeClr val="accent2"/>
          </a:effectRef>
          <a:fontRef idx="minor">
            <a:schemeClr val="tx1"/>
          </a:fontRef>
        </dgm:style>
      </dgm:prSet>
      <dgm:spPr/>
      <dgm:t>
        <a:bodyPr/>
        <a:lstStyle/>
        <a:p>
          <a:endParaRPr lang="el-GR"/>
        </a:p>
      </dgm:t>
    </dgm:pt>
    <dgm:pt modelId="{15CDAA2D-59BF-4075-9701-DC32EC5E4841}" type="pres">
      <dgm:prSet presAssocID="{A22CF295-C9F0-4B4E-A392-32E4E0AEFB65}" presName="Name0" presStyleCnt="0">
        <dgm:presLayoutVars>
          <dgm:chPref val="1"/>
          <dgm:dir/>
          <dgm:animOne val="branch"/>
          <dgm:animLvl val="lvl"/>
          <dgm:resizeHandles val="exact"/>
        </dgm:presLayoutVars>
      </dgm:prSet>
      <dgm:spPr/>
    </dgm:pt>
    <dgm:pt modelId="{D4A48414-18FA-4CCE-89A7-FECC91323A54}" type="pres">
      <dgm:prSet presAssocID="{6ACF4070-5210-4157-95FB-0D5DBFD42360}" presName="root1" presStyleCnt="0"/>
      <dgm:spPr/>
    </dgm:pt>
    <dgm:pt modelId="{906A3D71-CCFC-4B31-A0F1-EACA804FFCBF}" type="pres">
      <dgm:prSet presAssocID="{6ACF4070-5210-4157-95FB-0D5DBFD42360}" presName="LevelOneTextNode" presStyleLbl="node0" presStyleIdx="0" presStyleCnt="1" custLinFactNeighborY="0">
        <dgm:presLayoutVars>
          <dgm:chPref val="3"/>
        </dgm:presLayoutVars>
      </dgm:prSet>
      <dgm:spPr>
        <a:prstGeom prst="roundRect">
          <a:avLst/>
        </a:prstGeom>
      </dgm:spPr>
    </dgm:pt>
    <dgm:pt modelId="{1612D223-E5DA-4163-AD78-F59678E37CA0}" type="pres">
      <dgm:prSet presAssocID="{6ACF4070-5210-4157-95FB-0D5DBFD42360}" presName="level2hierChild" presStyleCnt="0"/>
      <dgm:spPr/>
    </dgm:pt>
    <dgm:pt modelId="{F938F983-E748-41BA-9D98-AE6119A18A97}" type="pres">
      <dgm:prSet presAssocID="{67A9A287-A2B2-491A-B951-DAAF2F1F7FE4}" presName="conn2-1" presStyleLbl="parChTrans1D2" presStyleIdx="0" presStyleCnt="3"/>
      <dgm:spPr/>
    </dgm:pt>
    <dgm:pt modelId="{1CB35388-9805-41A1-A155-98D4CA38C23C}" type="pres">
      <dgm:prSet presAssocID="{67A9A287-A2B2-491A-B951-DAAF2F1F7FE4}" presName="connTx" presStyleLbl="parChTrans1D2" presStyleIdx="0" presStyleCnt="3"/>
      <dgm:spPr/>
    </dgm:pt>
    <dgm:pt modelId="{2978BF52-0862-4CD9-9454-F9F74AADE88A}" type="pres">
      <dgm:prSet presAssocID="{625F6F9D-80A0-4487-BC63-432D41F56903}" presName="root2" presStyleCnt="0"/>
      <dgm:spPr/>
    </dgm:pt>
    <dgm:pt modelId="{F90EE651-5EE5-4598-BFF9-3B534137AA4E}" type="pres">
      <dgm:prSet presAssocID="{625F6F9D-80A0-4487-BC63-432D41F56903}" presName="LevelTwoTextNode" presStyleLbl="node2" presStyleIdx="0" presStyleCnt="3" custScaleY="136607" custLinFactNeighborY="-28090">
        <dgm:presLayoutVars>
          <dgm:chPref val="3"/>
        </dgm:presLayoutVars>
      </dgm:prSet>
      <dgm:spPr>
        <a:prstGeom prst="roundRect">
          <a:avLst/>
        </a:prstGeom>
      </dgm:spPr>
    </dgm:pt>
    <dgm:pt modelId="{59025858-4068-42B8-9FD5-4FA298AE9114}" type="pres">
      <dgm:prSet presAssocID="{625F6F9D-80A0-4487-BC63-432D41F56903}" presName="level3hierChild" presStyleCnt="0"/>
      <dgm:spPr/>
    </dgm:pt>
    <dgm:pt modelId="{45C95149-EA3D-407D-8F3E-64E0D54A85BB}" type="pres">
      <dgm:prSet presAssocID="{618FFF3C-B853-4ADB-9EBA-68FD368154CE}" presName="conn2-1" presStyleLbl="parChTrans1D2" presStyleIdx="1" presStyleCnt="3"/>
      <dgm:spPr/>
    </dgm:pt>
    <dgm:pt modelId="{EB0676FA-7DE9-40E9-92FF-54D10151F2CC}" type="pres">
      <dgm:prSet presAssocID="{618FFF3C-B853-4ADB-9EBA-68FD368154CE}" presName="connTx" presStyleLbl="parChTrans1D2" presStyleIdx="1" presStyleCnt="3"/>
      <dgm:spPr/>
    </dgm:pt>
    <dgm:pt modelId="{A29A92C7-13CF-4077-8B53-E779CD8A62A1}" type="pres">
      <dgm:prSet presAssocID="{9A5881C6-44A2-46DF-9A30-22A96B6E88BC}" presName="root2" presStyleCnt="0"/>
      <dgm:spPr/>
    </dgm:pt>
    <dgm:pt modelId="{268BA892-F54F-46FC-A706-65577279E8AE}" type="pres">
      <dgm:prSet presAssocID="{9A5881C6-44A2-46DF-9A30-22A96B6E88BC}" presName="LevelTwoTextNode" presStyleLbl="node2" presStyleIdx="1" presStyleCnt="3" custScaleY="130257">
        <dgm:presLayoutVars>
          <dgm:chPref val="3"/>
        </dgm:presLayoutVars>
      </dgm:prSet>
      <dgm:spPr>
        <a:prstGeom prst="roundRect">
          <a:avLst/>
        </a:prstGeom>
      </dgm:spPr>
    </dgm:pt>
    <dgm:pt modelId="{00321DF0-6CD9-4923-90BC-5B6AB953242A}" type="pres">
      <dgm:prSet presAssocID="{9A5881C6-44A2-46DF-9A30-22A96B6E88BC}" presName="level3hierChild" presStyleCnt="0"/>
      <dgm:spPr/>
    </dgm:pt>
    <dgm:pt modelId="{7C6C11C7-260B-4ECE-BBF7-29158250794F}" type="pres">
      <dgm:prSet presAssocID="{AD4F72BF-2CD8-4278-9597-2A82B3F0FB75}" presName="conn2-1" presStyleLbl="parChTrans1D2" presStyleIdx="2" presStyleCnt="3"/>
      <dgm:spPr/>
    </dgm:pt>
    <dgm:pt modelId="{09E43724-2EDD-4C81-A997-0270424FA7BE}" type="pres">
      <dgm:prSet presAssocID="{AD4F72BF-2CD8-4278-9597-2A82B3F0FB75}" presName="connTx" presStyleLbl="parChTrans1D2" presStyleIdx="2" presStyleCnt="3"/>
      <dgm:spPr/>
    </dgm:pt>
    <dgm:pt modelId="{ABFD6FDA-BD66-4E3C-8875-B59805F4D553}" type="pres">
      <dgm:prSet presAssocID="{8B0946C9-53D7-4A59-A9D3-5DC9875175B4}" presName="root2" presStyleCnt="0"/>
      <dgm:spPr/>
    </dgm:pt>
    <dgm:pt modelId="{C16ADBB4-588E-4986-B71D-B0C28DB3827F}" type="pres">
      <dgm:prSet presAssocID="{8B0946C9-53D7-4A59-A9D3-5DC9875175B4}" presName="LevelTwoTextNode" presStyleLbl="node2" presStyleIdx="2" presStyleCnt="3" custScaleY="136730" custLinFactNeighborY="40052">
        <dgm:presLayoutVars>
          <dgm:chPref val="3"/>
        </dgm:presLayoutVars>
      </dgm:prSet>
      <dgm:spPr>
        <a:prstGeom prst="roundRect">
          <a:avLst/>
        </a:prstGeom>
      </dgm:spPr>
    </dgm:pt>
    <dgm:pt modelId="{5F29F4F2-2E7C-4056-B6B9-619749A5DC2D}" type="pres">
      <dgm:prSet presAssocID="{8B0946C9-53D7-4A59-A9D3-5DC9875175B4}" presName="level3hierChild" presStyleCnt="0"/>
      <dgm:spPr/>
    </dgm:pt>
  </dgm:ptLst>
  <dgm:cxnLst>
    <dgm:cxn modelId="{D98BBC17-52A6-45EC-9E99-680088B95E01}" type="presOf" srcId="{67A9A287-A2B2-491A-B951-DAAF2F1F7FE4}" destId="{1CB35388-9805-41A1-A155-98D4CA38C23C}" srcOrd="1" destOrd="0" presId="urn:microsoft.com/office/officeart/2008/layout/HorizontalMultiLevelHierarchy"/>
    <dgm:cxn modelId="{73B94E22-F8E0-48B4-86FF-84A3F0834565}" type="presOf" srcId="{9A5881C6-44A2-46DF-9A30-22A96B6E88BC}" destId="{268BA892-F54F-46FC-A706-65577279E8AE}" srcOrd="0" destOrd="0" presId="urn:microsoft.com/office/officeart/2008/layout/HorizontalMultiLevelHierarchy"/>
    <dgm:cxn modelId="{67404D2D-43EE-4392-808F-6CB9B7A62B5F}" srcId="{6ACF4070-5210-4157-95FB-0D5DBFD42360}" destId="{8B0946C9-53D7-4A59-A9D3-5DC9875175B4}" srcOrd="2" destOrd="0" parTransId="{AD4F72BF-2CD8-4278-9597-2A82B3F0FB75}" sibTransId="{5F7DF9CD-C70A-4383-8069-52FAA0068810}"/>
    <dgm:cxn modelId="{A97ED032-B28F-4C21-A7B3-0795282CA6FF}" type="presOf" srcId="{AD4F72BF-2CD8-4278-9597-2A82B3F0FB75}" destId="{09E43724-2EDD-4C81-A997-0270424FA7BE}" srcOrd="1" destOrd="0" presId="urn:microsoft.com/office/officeart/2008/layout/HorizontalMultiLevelHierarchy"/>
    <dgm:cxn modelId="{6860B45B-EDA4-4D54-AFED-3DE079AA58B7}" srcId="{A22CF295-C9F0-4B4E-A392-32E4E0AEFB65}" destId="{6ACF4070-5210-4157-95FB-0D5DBFD42360}" srcOrd="0" destOrd="0" parTransId="{0E219388-2870-4BB6-8A85-CD83C01740E1}" sibTransId="{C18E1555-89C4-455D-ADEA-7CF8FE472E17}"/>
    <dgm:cxn modelId="{16A6C166-727C-4AE7-9313-392FA5E3439D}" type="presOf" srcId="{6ACF4070-5210-4157-95FB-0D5DBFD42360}" destId="{906A3D71-CCFC-4B31-A0F1-EACA804FFCBF}" srcOrd="0" destOrd="0" presId="urn:microsoft.com/office/officeart/2008/layout/HorizontalMultiLevelHierarchy"/>
    <dgm:cxn modelId="{DAB1086E-9AF4-4DB4-B7BD-80ECD4AEEAE3}" type="presOf" srcId="{AD4F72BF-2CD8-4278-9597-2A82B3F0FB75}" destId="{7C6C11C7-260B-4ECE-BBF7-29158250794F}" srcOrd="0" destOrd="0" presId="urn:microsoft.com/office/officeart/2008/layout/HorizontalMultiLevelHierarchy"/>
    <dgm:cxn modelId="{FF798E7B-97F9-4262-9C3C-3A44A7BADCB0}" srcId="{6ACF4070-5210-4157-95FB-0D5DBFD42360}" destId="{625F6F9D-80A0-4487-BC63-432D41F56903}" srcOrd="0" destOrd="0" parTransId="{67A9A287-A2B2-491A-B951-DAAF2F1F7FE4}" sibTransId="{A586CFEE-738E-49FF-9B32-F706BF24DD6E}"/>
    <dgm:cxn modelId="{DB8A488F-69AC-49C2-AD54-AE91ED7387BB}" type="presOf" srcId="{618FFF3C-B853-4ADB-9EBA-68FD368154CE}" destId="{45C95149-EA3D-407D-8F3E-64E0D54A85BB}" srcOrd="0" destOrd="0" presId="urn:microsoft.com/office/officeart/2008/layout/HorizontalMultiLevelHierarchy"/>
    <dgm:cxn modelId="{8EEBC9A1-BC1F-4520-B872-1A5C2F38206A}" type="presOf" srcId="{618FFF3C-B853-4ADB-9EBA-68FD368154CE}" destId="{EB0676FA-7DE9-40E9-92FF-54D10151F2CC}" srcOrd="1" destOrd="0" presId="urn:microsoft.com/office/officeart/2008/layout/HorizontalMultiLevelHierarchy"/>
    <dgm:cxn modelId="{1996A8B3-7B0E-425C-9ED6-1517D119ED40}" type="presOf" srcId="{625F6F9D-80A0-4487-BC63-432D41F56903}" destId="{F90EE651-5EE5-4598-BFF9-3B534137AA4E}" srcOrd="0" destOrd="0" presId="urn:microsoft.com/office/officeart/2008/layout/HorizontalMultiLevelHierarchy"/>
    <dgm:cxn modelId="{94BE95CD-48B7-4C3B-B3EA-C3C414169FC4}" type="presOf" srcId="{8B0946C9-53D7-4A59-A9D3-5DC9875175B4}" destId="{C16ADBB4-588E-4986-B71D-B0C28DB3827F}" srcOrd="0" destOrd="0" presId="urn:microsoft.com/office/officeart/2008/layout/HorizontalMultiLevelHierarchy"/>
    <dgm:cxn modelId="{D9C42ADA-5890-4FCE-AAE9-C41495CA209A}" srcId="{6ACF4070-5210-4157-95FB-0D5DBFD42360}" destId="{9A5881C6-44A2-46DF-9A30-22A96B6E88BC}" srcOrd="1" destOrd="0" parTransId="{618FFF3C-B853-4ADB-9EBA-68FD368154CE}" sibTransId="{B6907D73-9CDC-425B-B987-6E5AA95EC836}"/>
    <dgm:cxn modelId="{E8711EE3-0891-4B12-AB48-5403F8F63549}" type="presOf" srcId="{67A9A287-A2B2-491A-B951-DAAF2F1F7FE4}" destId="{F938F983-E748-41BA-9D98-AE6119A18A97}" srcOrd="0" destOrd="0" presId="urn:microsoft.com/office/officeart/2008/layout/HorizontalMultiLevelHierarchy"/>
    <dgm:cxn modelId="{3FD2EAFF-AB0D-407C-BEEA-B7169A5433C4}" type="presOf" srcId="{A22CF295-C9F0-4B4E-A392-32E4E0AEFB65}" destId="{15CDAA2D-59BF-4075-9701-DC32EC5E4841}" srcOrd="0" destOrd="0" presId="urn:microsoft.com/office/officeart/2008/layout/HorizontalMultiLevelHierarchy"/>
    <dgm:cxn modelId="{E10AA427-BDBA-4EDE-AAD8-4A1731E40EFE}" type="presParOf" srcId="{15CDAA2D-59BF-4075-9701-DC32EC5E4841}" destId="{D4A48414-18FA-4CCE-89A7-FECC91323A54}" srcOrd="0" destOrd="0" presId="urn:microsoft.com/office/officeart/2008/layout/HorizontalMultiLevelHierarchy"/>
    <dgm:cxn modelId="{466B3695-D2BB-4822-B751-3AAE10D54BC1}" type="presParOf" srcId="{D4A48414-18FA-4CCE-89A7-FECC91323A54}" destId="{906A3D71-CCFC-4B31-A0F1-EACA804FFCBF}" srcOrd="0" destOrd="0" presId="urn:microsoft.com/office/officeart/2008/layout/HorizontalMultiLevelHierarchy"/>
    <dgm:cxn modelId="{18FE295A-14C7-4B47-A195-19C6E2A0FA10}" type="presParOf" srcId="{D4A48414-18FA-4CCE-89A7-FECC91323A54}" destId="{1612D223-E5DA-4163-AD78-F59678E37CA0}" srcOrd="1" destOrd="0" presId="urn:microsoft.com/office/officeart/2008/layout/HorizontalMultiLevelHierarchy"/>
    <dgm:cxn modelId="{99C10103-DD8A-44F2-941F-908FEA512C19}" type="presParOf" srcId="{1612D223-E5DA-4163-AD78-F59678E37CA0}" destId="{F938F983-E748-41BA-9D98-AE6119A18A97}" srcOrd="0" destOrd="0" presId="urn:microsoft.com/office/officeart/2008/layout/HorizontalMultiLevelHierarchy"/>
    <dgm:cxn modelId="{A5776EA6-7D05-4D50-8EF0-6CE37A94E00B}" type="presParOf" srcId="{F938F983-E748-41BA-9D98-AE6119A18A97}" destId="{1CB35388-9805-41A1-A155-98D4CA38C23C}" srcOrd="0" destOrd="0" presId="urn:microsoft.com/office/officeart/2008/layout/HorizontalMultiLevelHierarchy"/>
    <dgm:cxn modelId="{366D6328-D881-4C0A-B879-DF087C4656A6}" type="presParOf" srcId="{1612D223-E5DA-4163-AD78-F59678E37CA0}" destId="{2978BF52-0862-4CD9-9454-F9F74AADE88A}" srcOrd="1" destOrd="0" presId="urn:microsoft.com/office/officeart/2008/layout/HorizontalMultiLevelHierarchy"/>
    <dgm:cxn modelId="{A2E0F69F-760F-4389-A167-A9774B8FF6F8}" type="presParOf" srcId="{2978BF52-0862-4CD9-9454-F9F74AADE88A}" destId="{F90EE651-5EE5-4598-BFF9-3B534137AA4E}" srcOrd="0" destOrd="0" presId="urn:microsoft.com/office/officeart/2008/layout/HorizontalMultiLevelHierarchy"/>
    <dgm:cxn modelId="{42F9001E-BFD7-4356-BF85-3F8CD577C58C}" type="presParOf" srcId="{2978BF52-0862-4CD9-9454-F9F74AADE88A}" destId="{59025858-4068-42B8-9FD5-4FA298AE9114}" srcOrd="1" destOrd="0" presId="urn:microsoft.com/office/officeart/2008/layout/HorizontalMultiLevelHierarchy"/>
    <dgm:cxn modelId="{4F67CE87-2D3A-412F-B553-A48A355345A7}" type="presParOf" srcId="{1612D223-E5DA-4163-AD78-F59678E37CA0}" destId="{45C95149-EA3D-407D-8F3E-64E0D54A85BB}" srcOrd="2" destOrd="0" presId="urn:microsoft.com/office/officeart/2008/layout/HorizontalMultiLevelHierarchy"/>
    <dgm:cxn modelId="{5A7650BB-1F44-4067-A446-327EC45B51D8}" type="presParOf" srcId="{45C95149-EA3D-407D-8F3E-64E0D54A85BB}" destId="{EB0676FA-7DE9-40E9-92FF-54D10151F2CC}" srcOrd="0" destOrd="0" presId="urn:microsoft.com/office/officeart/2008/layout/HorizontalMultiLevelHierarchy"/>
    <dgm:cxn modelId="{2F1C9ADA-D986-4C4B-A66A-FF3AA01C41BB}" type="presParOf" srcId="{1612D223-E5DA-4163-AD78-F59678E37CA0}" destId="{A29A92C7-13CF-4077-8B53-E779CD8A62A1}" srcOrd="3" destOrd="0" presId="urn:microsoft.com/office/officeart/2008/layout/HorizontalMultiLevelHierarchy"/>
    <dgm:cxn modelId="{02D18262-FD74-4CFD-8EAA-334FDE75ED1C}" type="presParOf" srcId="{A29A92C7-13CF-4077-8B53-E779CD8A62A1}" destId="{268BA892-F54F-46FC-A706-65577279E8AE}" srcOrd="0" destOrd="0" presId="urn:microsoft.com/office/officeart/2008/layout/HorizontalMultiLevelHierarchy"/>
    <dgm:cxn modelId="{759D9007-B885-4487-8D2D-17139AEA70FE}" type="presParOf" srcId="{A29A92C7-13CF-4077-8B53-E779CD8A62A1}" destId="{00321DF0-6CD9-4923-90BC-5B6AB953242A}" srcOrd="1" destOrd="0" presId="urn:microsoft.com/office/officeart/2008/layout/HorizontalMultiLevelHierarchy"/>
    <dgm:cxn modelId="{06B59231-F300-46E4-8627-D6D158F8D131}" type="presParOf" srcId="{1612D223-E5DA-4163-AD78-F59678E37CA0}" destId="{7C6C11C7-260B-4ECE-BBF7-29158250794F}" srcOrd="4" destOrd="0" presId="urn:microsoft.com/office/officeart/2008/layout/HorizontalMultiLevelHierarchy"/>
    <dgm:cxn modelId="{43882519-FD6E-4133-9F0E-63CE63B16717}" type="presParOf" srcId="{7C6C11C7-260B-4ECE-BBF7-29158250794F}" destId="{09E43724-2EDD-4C81-A997-0270424FA7BE}" srcOrd="0" destOrd="0" presId="urn:microsoft.com/office/officeart/2008/layout/HorizontalMultiLevelHierarchy"/>
    <dgm:cxn modelId="{2286EF45-3CF4-4A9D-860E-49858A2CA061}" type="presParOf" srcId="{1612D223-E5DA-4163-AD78-F59678E37CA0}" destId="{ABFD6FDA-BD66-4E3C-8875-B59805F4D553}" srcOrd="5" destOrd="0" presId="urn:microsoft.com/office/officeart/2008/layout/HorizontalMultiLevelHierarchy"/>
    <dgm:cxn modelId="{4655269E-9646-404D-90FD-F040F969659B}" type="presParOf" srcId="{ABFD6FDA-BD66-4E3C-8875-B59805F4D553}" destId="{C16ADBB4-588E-4986-B71D-B0C28DB3827F}" srcOrd="0" destOrd="0" presId="urn:microsoft.com/office/officeart/2008/layout/HorizontalMultiLevelHierarchy"/>
    <dgm:cxn modelId="{7D44712A-7775-46B5-BD51-19206E23B822}" type="presParOf" srcId="{ABFD6FDA-BD66-4E3C-8875-B59805F4D553}" destId="{5F29F4F2-2E7C-4056-B6B9-619749A5DC2D}"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7530A-2372-4C12-A88F-E4E4AA2223AF}" type="doc">
      <dgm:prSet loTypeId="urn:microsoft.com/office/officeart/2005/8/layout/cycle3" loCatId="cycle" qsTypeId="urn:microsoft.com/office/officeart/2005/8/quickstyle/simple1" qsCatId="simple" csTypeId="urn:microsoft.com/office/officeart/2005/8/colors/colorful5" csCatId="colorful" phldr="1"/>
      <dgm:spPr/>
      <dgm:t>
        <a:bodyPr/>
        <a:lstStyle/>
        <a:p>
          <a:endParaRPr lang="en-US"/>
        </a:p>
      </dgm:t>
    </dgm:pt>
    <dgm:pt modelId="{78420D36-B4E0-42E6-9DA0-63FE316B65E9}">
      <dgm:prSet/>
      <dgm:spPr/>
      <dgm:t>
        <a:bodyPr/>
        <a:lstStyle/>
        <a:p>
          <a:r>
            <a:rPr lang="el-GR" dirty="0"/>
            <a:t>Δεδομένα αισθητήρων </a:t>
          </a:r>
          <a:endParaRPr lang="en-US" dirty="0"/>
        </a:p>
      </dgm:t>
    </dgm:pt>
    <dgm:pt modelId="{9AABF651-6ABB-42B3-BD50-6424C512AB11}" type="parTrans" cxnId="{FE0279E9-179C-4E12-8155-9FBB4D757ACA}">
      <dgm:prSet/>
      <dgm:spPr/>
      <dgm:t>
        <a:bodyPr/>
        <a:lstStyle/>
        <a:p>
          <a:endParaRPr lang="en-US"/>
        </a:p>
      </dgm:t>
    </dgm:pt>
    <dgm:pt modelId="{E5E84756-CF51-4472-BED8-D0EE8CD906BC}" type="sibTrans" cxnId="{FE0279E9-179C-4E12-8155-9FBB4D757ACA}">
      <dgm:prSet>
        <dgm:style>
          <a:lnRef idx="0">
            <a:scrgbClr r="0" g="0" b="0"/>
          </a:lnRef>
          <a:fillRef idx="0">
            <a:scrgbClr r="0" g="0" b="0"/>
          </a:fillRef>
          <a:effectRef idx="0">
            <a:scrgbClr r="0" g="0" b="0"/>
          </a:effectRef>
          <a:fontRef idx="minor">
            <a:schemeClr val="accent5"/>
          </a:fontRef>
        </dgm:style>
      </dgm:prSet>
      <dgm:spPr>
        <a:noFill/>
        <a:ln w="190500" cap="flat" cmpd="sng" algn="ctr">
          <a:solidFill>
            <a:srgbClr val="D5D5D5"/>
          </a:solidFill>
          <a:prstDash val="solid"/>
          <a:round/>
          <a:headEnd type="none" w="med" len="med"/>
          <a:tailEnd type="none" w="med" len="med"/>
        </a:ln>
      </dgm:spPr>
      <dgm:t>
        <a:bodyPr/>
        <a:lstStyle/>
        <a:p>
          <a:endParaRPr lang="en-US"/>
        </a:p>
      </dgm:t>
    </dgm:pt>
    <dgm:pt modelId="{480176DE-E816-463A-9B35-A5BBED1BF43D}">
      <dgm:prSet/>
      <dgm:spPr/>
      <dgm:t>
        <a:bodyPr/>
        <a:lstStyle/>
        <a:p>
          <a:r>
            <a:rPr lang="el-GR"/>
            <a:t>Μηνύματα του χρήστη </a:t>
          </a:r>
          <a:endParaRPr lang="en-US"/>
        </a:p>
      </dgm:t>
    </dgm:pt>
    <dgm:pt modelId="{B8A54718-EB48-4687-B077-8CB35A870ABC}" type="parTrans" cxnId="{D8468BBE-1704-4076-9583-44D3F562E3C9}">
      <dgm:prSet/>
      <dgm:spPr/>
      <dgm:t>
        <a:bodyPr/>
        <a:lstStyle/>
        <a:p>
          <a:endParaRPr lang="en-US"/>
        </a:p>
      </dgm:t>
    </dgm:pt>
    <dgm:pt modelId="{D894DA9C-C25E-440A-B00B-E5F2FA2B28DC}" type="sibTrans" cxnId="{D8468BBE-1704-4076-9583-44D3F562E3C9}">
      <dgm:prSet/>
      <dgm:spPr/>
      <dgm:t>
        <a:bodyPr/>
        <a:lstStyle/>
        <a:p>
          <a:endParaRPr lang="en-US"/>
        </a:p>
      </dgm:t>
    </dgm:pt>
    <dgm:pt modelId="{68AF670B-8CB1-45B9-813A-7A009C377AF5}">
      <dgm:prSet/>
      <dgm:spPr/>
      <dgm:t>
        <a:bodyPr/>
        <a:lstStyle/>
        <a:p>
          <a:r>
            <a:rPr lang="el-GR" dirty="0"/>
            <a:t>πληροφορίες σχετικές με τη συσκευή</a:t>
          </a:r>
          <a:endParaRPr lang="en-US" dirty="0"/>
        </a:p>
      </dgm:t>
    </dgm:pt>
    <dgm:pt modelId="{0F8AD197-A219-4B26-9C82-6431941197C1}" type="parTrans" cxnId="{4C053ED1-C6AF-443F-94A3-8C259DCB1860}">
      <dgm:prSet/>
      <dgm:spPr/>
      <dgm:t>
        <a:bodyPr/>
        <a:lstStyle/>
        <a:p>
          <a:endParaRPr lang="en-US"/>
        </a:p>
      </dgm:t>
    </dgm:pt>
    <dgm:pt modelId="{A0680B07-D19A-481D-B93D-20B808C490D9}" type="sibTrans" cxnId="{4C053ED1-C6AF-443F-94A3-8C259DCB1860}">
      <dgm:prSet/>
      <dgm:spPr/>
      <dgm:t>
        <a:bodyPr/>
        <a:lstStyle/>
        <a:p>
          <a:endParaRPr lang="en-US"/>
        </a:p>
      </dgm:t>
    </dgm:pt>
    <dgm:pt modelId="{BA6D9A94-F5CA-42B2-9C90-887D32C6F4B1}">
      <dgm:prSet/>
      <dgm:spPr/>
      <dgm:t>
        <a:bodyPr/>
        <a:lstStyle/>
        <a:p>
          <a:r>
            <a:rPr lang="el-GR"/>
            <a:t>δεδομένα εφαρμογών</a:t>
          </a:r>
          <a:endParaRPr lang="en-US"/>
        </a:p>
      </dgm:t>
    </dgm:pt>
    <dgm:pt modelId="{B5653615-69C8-4575-97C0-07029706E6DE}" type="parTrans" cxnId="{33316CC2-6401-45C9-B435-8C47505E5C9F}">
      <dgm:prSet/>
      <dgm:spPr/>
      <dgm:t>
        <a:bodyPr/>
        <a:lstStyle/>
        <a:p>
          <a:endParaRPr lang="en-US"/>
        </a:p>
      </dgm:t>
    </dgm:pt>
    <dgm:pt modelId="{DF4F7D14-AD7A-4851-B203-ED12DF83B31F}" type="sibTrans" cxnId="{33316CC2-6401-45C9-B435-8C47505E5C9F}">
      <dgm:prSet/>
      <dgm:spPr/>
      <dgm:t>
        <a:bodyPr/>
        <a:lstStyle/>
        <a:p>
          <a:endParaRPr lang="en-US"/>
        </a:p>
      </dgm:t>
    </dgm:pt>
    <dgm:pt modelId="{6CEB44A2-0A5D-4066-8C88-37D7E357B73A}">
      <dgm:prSet/>
      <dgm:spPr/>
      <dgm:t>
        <a:bodyPr/>
        <a:lstStyle/>
        <a:p>
          <a:r>
            <a:rPr lang="el-GR"/>
            <a:t>πληροφορίες συνδρομητή (</a:t>
          </a:r>
          <a:r>
            <a:rPr lang="en-US"/>
            <a:t>SIM data</a:t>
          </a:r>
          <a:r>
            <a:rPr lang="el-GR"/>
            <a:t>)</a:t>
          </a:r>
          <a:endParaRPr lang="en-US"/>
        </a:p>
      </dgm:t>
    </dgm:pt>
    <dgm:pt modelId="{6F116BDB-8591-46A7-9414-A73145B921F6}" type="parTrans" cxnId="{6B3C7E85-24BC-4714-BF7E-B7A8B4B66F17}">
      <dgm:prSet/>
      <dgm:spPr/>
      <dgm:t>
        <a:bodyPr/>
        <a:lstStyle/>
        <a:p>
          <a:endParaRPr lang="en-US"/>
        </a:p>
      </dgm:t>
    </dgm:pt>
    <dgm:pt modelId="{075D9FAF-AB9B-4FE5-AF70-3956D80FC667}" type="sibTrans" cxnId="{6B3C7E85-24BC-4714-BF7E-B7A8B4B66F17}">
      <dgm:prSet/>
      <dgm:spPr/>
      <dgm:t>
        <a:bodyPr/>
        <a:lstStyle/>
        <a:p>
          <a:endParaRPr lang="en-US"/>
        </a:p>
      </dgm:t>
    </dgm:pt>
    <dgm:pt modelId="{FFA5C06F-135C-4B73-9A29-EDAB22D40AD2}">
      <dgm:prSet/>
      <dgm:spPr/>
      <dgm:t>
        <a:bodyPr/>
        <a:lstStyle/>
        <a:p>
          <a:r>
            <a:rPr lang="el-GR"/>
            <a:t>δεδομένα αρχείων καταγραφής</a:t>
          </a:r>
          <a:endParaRPr lang="en-US"/>
        </a:p>
      </dgm:t>
    </dgm:pt>
    <dgm:pt modelId="{D1B0E108-9526-4A0A-9368-BF56C3A30A69}" type="parTrans" cxnId="{5B08FD0E-C1F3-4C4B-948D-CF35E009B6AF}">
      <dgm:prSet/>
      <dgm:spPr/>
      <dgm:t>
        <a:bodyPr/>
        <a:lstStyle/>
        <a:p>
          <a:endParaRPr lang="en-US"/>
        </a:p>
      </dgm:t>
    </dgm:pt>
    <dgm:pt modelId="{F373E162-9B26-441D-AB28-183BEECF2348}" type="sibTrans" cxnId="{5B08FD0E-C1F3-4C4B-948D-CF35E009B6AF}">
      <dgm:prSet/>
      <dgm:spPr/>
      <dgm:t>
        <a:bodyPr/>
        <a:lstStyle/>
        <a:p>
          <a:endParaRPr lang="en-US"/>
        </a:p>
      </dgm:t>
    </dgm:pt>
    <dgm:pt modelId="{41B9E1CE-43E4-45AB-8B22-B4BD2E153201}">
      <dgm:prSet/>
      <dgm:spPr/>
      <dgm:t>
        <a:bodyPr/>
        <a:lstStyle/>
        <a:p>
          <a:r>
            <a:rPr lang="el-GR" dirty="0"/>
            <a:t>δεδομένα εισόδου. </a:t>
          </a:r>
          <a:endParaRPr lang="en-US" dirty="0"/>
        </a:p>
      </dgm:t>
    </dgm:pt>
    <dgm:pt modelId="{A14AF689-BA92-48A8-B965-B54C7DF6D4D0}" type="parTrans" cxnId="{64BCBCD4-CF5E-42DA-B3C4-0435DFD69E42}">
      <dgm:prSet/>
      <dgm:spPr/>
      <dgm:t>
        <a:bodyPr/>
        <a:lstStyle/>
        <a:p>
          <a:endParaRPr lang="en-US"/>
        </a:p>
      </dgm:t>
    </dgm:pt>
    <dgm:pt modelId="{D8864287-8A56-41FB-8102-3F81D3A82E4D}" type="sibTrans" cxnId="{64BCBCD4-CF5E-42DA-B3C4-0435DFD69E42}">
      <dgm:prSet/>
      <dgm:spPr/>
      <dgm:t>
        <a:bodyPr/>
        <a:lstStyle/>
        <a:p>
          <a:endParaRPr lang="en-US"/>
        </a:p>
      </dgm:t>
    </dgm:pt>
    <dgm:pt modelId="{2279882B-3809-4F3F-8853-06ABE40AC4B5}" type="pres">
      <dgm:prSet presAssocID="{D457530A-2372-4C12-A88F-E4E4AA2223AF}" presName="Name0" presStyleCnt="0">
        <dgm:presLayoutVars>
          <dgm:dir/>
          <dgm:resizeHandles val="exact"/>
        </dgm:presLayoutVars>
      </dgm:prSet>
      <dgm:spPr/>
    </dgm:pt>
    <dgm:pt modelId="{328059B4-F5CA-4A0B-89F3-019F1FB1A15E}" type="pres">
      <dgm:prSet presAssocID="{D457530A-2372-4C12-A88F-E4E4AA2223AF}" presName="cycle" presStyleCnt="0"/>
      <dgm:spPr/>
    </dgm:pt>
    <dgm:pt modelId="{E11F4165-245F-48B3-93AD-0CEBC42E4C46}" type="pres">
      <dgm:prSet presAssocID="{78420D36-B4E0-42E6-9DA0-63FE316B65E9}" presName="nodeFirstNode" presStyleLbl="node1" presStyleIdx="0" presStyleCnt="7" custScaleX="117220" custScaleY="112612" custRadScaleRad="110007" custRadScaleInc="-515">
        <dgm:presLayoutVars>
          <dgm:bulletEnabled val="1"/>
        </dgm:presLayoutVars>
      </dgm:prSet>
      <dgm:spPr/>
    </dgm:pt>
    <dgm:pt modelId="{EB9C913D-EC2E-46A0-B00C-7B8366F6E1F6}" type="pres">
      <dgm:prSet presAssocID="{E5E84756-CF51-4472-BED8-D0EE8CD906BC}" presName="sibTransFirstNode" presStyleLbl="bgShp" presStyleIdx="0" presStyleCnt="1" custAng="0" custScaleX="90899" custScaleY="89474"/>
      <dgm:spPr>
        <a:prstGeom prst="ellipse">
          <a:avLst/>
        </a:prstGeom>
      </dgm:spPr>
    </dgm:pt>
    <dgm:pt modelId="{B8AE59C8-C70B-4117-8EC3-BFB895544BB7}" type="pres">
      <dgm:prSet presAssocID="{480176DE-E816-463A-9B35-A5BBED1BF43D}" presName="nodeFollowingNodes" presStyleLbl="node1" presStyleIdx="1" presStyleCnt="7" custScaleX="99257" custScaleY="130568" custRadScaleRad="112505" custRadScaleInc="-253016">
        <dgm:presLayoutVars>
          <dgm:bulletEnabled val="1"/>
        </dgm:presLayoutVars>
      </dgm:prSet>
      <dgm:spPr/>
    </dgm:pt>
    <dgm:pt modelId="{AE401ACB-57BA-4E41-A3C0-091F38B3A894}" type="pres">
      <dgm:prSet presAssocID="{68AF670B-8CB1-45B9-813A-7A009C377AF5}" presName="nodeFollowingNodes" presStyleLbl="node1" presStyleIdx="2" presStyleCnt="7" custScaleX="119263" custScaleY="118340">
        <dgm:presLayoutVars>
          <dgm:bulletEnabled val="1"/>
        </dgm:presLayoutVars>
      </dgm:prSet>
      <dgm:spPr/>
    </dgm:pt>
    <dgm:pt modelId="{1C0C6314-5657-481F-99A6-BC28F534B3D5}" type="pres">
      <dgm:prSet presAssocID="{BA6D9A94-F5CA-42B2-9C90-887D32C6F4B1}" presName="nodeFollowingNodes" presStyleLbl="node1" presStyleIdx="3" presStyleCnt="7" custScaleX="119435" custScaleY="118482" custRadScaleRad="107526" custRadScaleInc="-15117">
        <dgm:presLayoutVars>
          <dgm:bulletEnabled val="1"/>
        </dgm:presLayoutVars>
      </dgm:prSet>
      <dgm:spPr/>
    </dgm:pt>
    <dgm:pt modelId="{0FD2A4D2-6441-4249-8D63-C7A73842AF47}" type="pres">
      <dgm:prSet presAssocID="{6CEB44A2-0A5D-4066-8C88-37D7E357B73A}" presName="nodeFollowingNodes" presStyleLbl="node1" presStyleIdx="4" presStyleCnt="7" custScaleX="113387" custScaleY="113272" custRadScaleRad="105482" custRadScaleInc="8889">
        <dgm:presLayoutVars>
          <dgm:bulletEnabled val="1"/>
        </dgm:presLayoutVars>
      </dgm:prSet>
      <dgm:spPr/>
    </dgm:pt>
    <dgm:pt modelId="{D4872B54-5301-4604-9A3F-9B04EB0DC50A}" type="pres">
      <dgm:prSet presAssocID="{FFA5C06F-135C-4B73-9A29-EDAB22D40AD2}" presName="nodeFollowingNodes" presStyleLbl="node1" presStyleIdx="5" presStyleCnt="7" custScaleX="109054" custScaleY="111120" custRadScaleRad="100240" custRadScaleInc="1227">
        <dgm:presLayoutVars>
          <dgm:bulletEnabled val="1"/>
        </dgm:presLayoutVars>
      </dgm:prSet>
      <dgm:spPr/>
    </dgm:pt>
    <dgm:pt modelId="{5AA88ED9-E051-40EC-8F0C-157E50C7D34E}" type="pres">
      <dgm:prSet presAssocID="{41B9E1CE-43E4-45AB-8B22-B4BD2E153201}" presName="nodeFollowingNodes" presStyleLbl="node1" presStyleIdx="6" presStyleCnt="7" custScaleX="112603" custScaleY="126473" custRadScaleRad="100290" custRadScaleInc="246626">
        <dgm:presLayoutVars>
          <dgm:bulletEnabled val="1"/>
        </dgm:presLayoutVars>
      </dgm:prSet>
      <dgm:spPr/>
    </dgm:pt>
  </dgm:ptLst>
  <dgm:cxnLst>
    <dgm:cxn modelId="{5B08FD0E-C1F3-4C4B-948D-CF35E009B6AF}" srcId="{D457530A-2372-4C12-A88F-E4E4AA2223AF}" destId="{FFA5C06F-135C-4B73-9A29-EDAB22D40AD2}" srcOrd="5" destOrd="0" parTransId="{D1B0E108-9526-4A0A-9368-BF56C3A30A69}" sibTransId="{F373E162-9B26-441D-AB28-183BEECF2348}"/>
    <dgm:cxn modelId="{12566A18-1EB1-4733-84E5-1198CA5170AB}" type="presOf" srcId="{FFA5C06F-135C-4B73-9A29-EDAB22D40AD2}" destId="{D4872B54-5301-4604-9A3F-9B04EB0DC50A}" srcOrd="0" destOrd="0" presId="urn:microsoft.com/office/officeart/2005/8/layout/cycle3"/>
    <dgm:cxn modelId="{1A0A193B-94D7-41BB-97CF-140207722CAE}" type="presOf" srcId="{78420D36-B4E0-42E6-9DA0-63FE316B65E9}" destId="{E11F4165-245F-48B3-93AD-0CEBC42E4C46}" srcOrd="0" destOrd="0" presId="urn:microsoft.com/office/officeart/2005/8/layout/cycle3"/>
    <dgm:cxn modelId="{D6929870-A4C6-48BC-8C67-3D3D0E411B95}" type="presOf" srcId="{68AF670B-8CB1-45B9-813A-7A009C377AF5}" destId="{AE401ACB-57BA-4E41-A3C0-091F38B3A894}" srcOrd="0" destOrd="0" presId="urn:microsoft.com/office/officeart/2005/8/layout/cycle3"/>
    <dgm:cxn modelId="{6B3C7E85-24BC-4714-BF7E-B7A8B4B66F17}" srcId="{D457530A-2372-4C12-A88F-E4E4AA2223AF}" destId="{6CEB44A2-0A5D-4066-8C88-37D7E357B73A}" srcOrd="4" destOrd="0" parTransId="{6F116BDB-8591-46A7-9414-A73145B921F6}" sibTransId="{075D9FAF-AB9B-4FE5-AF70-3956D80FC667}"/>
    <dgm:cxn modelId="{F7948C95-89B0-4574-99A8-93C3D1EAD6AD}" type="presOf" srcId="{E5E84756-CF51-4472-BED8-D0EE8CD906BC}" destId="{EB9C913D-EC2E-46A0-B00C-7B8366F6E1F6}" srcOrd="0" destOrd="0" presId="urn:microsoft.com/office/officeart/2005/8/layout/cycle3"/>
    <dgm:cxn modelId="{26B7C59A-0B76-4706-A240-B389B02A5D73}" type="presOf" srcId="{41B9E1CE-43E4-45AB-8B22-B4BD2E153201}" destId="{5AA88ED9-E051-40EC-8F0C-157E50C7D34E}" srcOrd="0" destOrd="0" presId="urn:microsoft.com/office/officeart/2005/8/layout/cycle3"/>
    <dgm:cxn modelId="{C62D0EAC-50C8-48FD-8105-53FB8384C22D}" type="presOf" srcId="{D457530A-2372-4C12-A88F-E4E4AA2223AF}" destId="{2279882B-3809-4F3F-8853-06ABE40AC4B5}" srcOrd="0" destOrd="0" presId="urn:microsoft.com/office/officeart/2005/8/layout/cycle3"/>
    <dgm:cxn modelId="{D8468BBE-1704-4076-9583-44D3F562E3C9}" srcId="{D457530A-2372-4C12-A88F-E4E4AA2223AF}" destId="{480176DE-E816-463A-9B35-A5BBED1BF43D}" srcOrd="1" destOrd="0" parTransId="{B8A54718-EB48-4687-B077-8CB35A870ABC}" sibTransId="{D894DA9C-C25E-440A-B00B-E5F2FA2B28DC}"/>
    <dgm:cxn modelId="{33316CC2-6401-45C9-B435-8C47505E5C9F}" srcId="{D457530A-2372-4C12-A88F-E4E4AA2223AF}" destId="{BA6D9A94-F5CA-42B2-9C90-887D32C6F4B1}" srcOrd="3" destOrd="0" parTransId="{B5653615-69C8-4575-97C0-07029706E6DE}" sibTransId="{DF4F7D14-AD7A-4851-B203-ED12DF83B31F}"/>
    <dgm:cxn modelId="{B14075D0-D269-46DE-8031-B81556AC8ADB}" type="presOf" srcId="{6CEB44A2-0A5D-4066-8C88-37D7E357B73A}" destId="{0FD2A4D2-6441-4249-8D63-C7A73842AF47}" srcOrd="0" destOrd="0" presId="urn:microsoft.com/office/officeart/2005/8/layout/cycle3"/>
    <dgm:cxn modelId="{4C053ED1-C6AF-443F-94A3-8C259DCB1860}" srcId="{D457530A-2372-4C12-A88F-E4E4AA2223AF}" destId="{68AF670B-8CB1-45B9-813A-7A009C377AF5}" srcOrd="2" destOrd="0" parTransId="{0F8AD197-A219-4B26-9C82-6431941197C1}" sibTransId="{A0680B07-D19A-481D-B93D-20B808C490D9}"/>
    <dgm:cxn modelId="{64BCBCD4-CF5E-42DA-B3C4-0435DFD69E42}" srcId="{D457530A-2372-4C12-A88F-E4E4AA2223AF}" destId="{41B9E1CE-43E4-45AB-8B22-B4BD2E153201}" srcOrd="6" destOrd="0" parTransId="{A14AF689-BA92-48A8-B965-B54C7DF6D4D0}" sibTransId="{D8864287-8A56-41FB-8102-3F81D3A82E4D}"/>
    <dgm:cxn modelId="{3748B9DF-3CA7-481A-9AA9-AFF806DF25C3}" type="presOf" srcId="{BA6D9A94-F5CA-42B2-9C90-887D32C6F4B1}" destId="{1C0C6314-5657-481F-99A6-BC28F534B3D5}" srcOrd="0" destOrd="0" presId="urn:microsoft.com/office/officeart/2005/8/layout/cycle3"/>
    <dgm:cxn modelId="{784951E0-8950-4A96-9016-91B65AEB6CDB}" type="presOf" srcId="{480176DE-E816-463A-9B35-A5BBED1BF43D}" destId="{B8AE59C8-C70B-4117-8EC3-BFB895544BB7}" srcOrd="0" destOrd="0" presId="urn:microsoft.com/office/officeart/2005/8/layout/cycle3"/>
    <dgm:cxn modelId="{FE0279E9-179C-4E12-8155-9FBB4D757ACA}" srcId="{D457530A-2372-4C12-A88F-E4E4AA2223AF}" destId="{78420D36-B4E0-42E6-9DA0-63FE316B65E9}" srcOrd="0" destOrd="0" parTransId="{9AABF651-6ABB-42B3-BD50-6424C512AB11}" sibTransId="{E5E84756-CF51-4472-BED8-D0EE8CD906BC}"/>
    <dgm:cxn modelId="{F4DAA95E-F1AD-45D7-8A97-BD0C4E3C8064}" type="presParOf" srcId="{2279882B-3809-4F3F-8853-06ABE40AC4B5}" destId="{328059B4-F5CA-4A0B-89F3-019F1FB1A15E}" srcOrd="0" destOrd="0" presId="urn:microsoft.com/office/officeart/2005/8/layout/cycle3"/>
    <dgm:cxn modelId="{607E52D7-5058-4A95-BAD4-F1E6EA1C91A1}" type="presParOf" srcId="{328059B4-F5CA-4A0B-89F3-019F1FB1A15E}" destId="{E11F4165-245F-48B3-93AD-0CEBC42E4C46}" srcOrd="0" destOrd="0" presId="urn:microsoft.com/office/officeart/2005/8/layout/cycle3"/>
    <dgm:cxn modelId="{17B463B1-8480-4453-A526-BE5DA6708C52}" type="presParOf" srcId="{328059B4-F5CA-4A0B-89F3-019F1FB1A15E}" destId="{EB9C913D-EC2E-46A0-B00C-7B8366F6E1F6}" srcOrd="1" destOrd="0" presId="urn:microsoft.com/office/officeart/2005/8/layout/cycle3"/>
    <dgm:cxn modelId="{B953A1F4-4491-439F-A88C-26818BE088FA}" type="presParOf" srcId="{328059B4-F5CA-4A0B-89F3-019F1FB1A15E}" destId="{B8AE59C8-C70B-4117-8EC3-BFB895544BB7}" srcOrd="2" destOrd="0" presId="urn:microsoft.com/office/officeart/2005/8/layout/cycle3"/>
    <dgm:cxn modelId="{48D44950-BA00-47A1-8104-EB8156623DB3}" type="presParOf" srcId="{328059B4-F5CA-4A0B-89F3-019F1FB1A15E}" destId="{AE401ACB-57BA-4E41-A3C0-091F38B3A894}" srcOrd="3" destOrd="0" presId="urn:microsoft.com/office/officeart/2005/8/layout/cycle3"/>
    <dgm:cxn modelId="{DFC2BD04-B75A-4DCF-A3E9-A781BFA8D4BD}" type="presParOf" srcId="{328059B4-F5CA-4A0B-89F3-019F1FB1A15E}" destId="{1C0C6314-5657-481F-99A6-BC28F534B3D5}" srcOrd="4" destOrd="0" presId="urn:microsoft.com/office/officeart/2005/8/layout/cycle3"/>
    <dgm:cxn modelId="{951CF30D-5A82-49A4-8DD8-9338CAF46D07}" type="presParOf" srcId="{328059B4-F5CA-4A0B-89F3-019F1FB1A15E}" destId="{0FD2A4D2-6441-4249-8D63-C7A73842AF47}" srcOrd="5" destOrd="0" presId="urn:microsoft.com/office/officeart/2005/8/layout/cycle3"/>
    <dgm:cxn modelId="{94D2E373-CB6A-4F66-A0B3-9DD965ACBF32}" type="presParOf" srcId="{328059B4-F5CA-4A0B-89F3-019F1FB1A15E}" destId="{D4872B54-5301-4604-9A3F-9B04EB0DC50A}" srcOrd="6" destOrd="0" presId="urn:microsoft.com/office/officeart/2005/8/layout/cycle3"/>
    <dgm:cxn modelId="{7716231D-348E-413E-A0E7-F0025F9D9853}" type="presParOf" srcId="{328059B4-F5CA-4A0B-89F3-019F1FB1A15E}" destId="{5AA88ED9-E051-40EC-8F0C-157E50C7D34E}"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23637C-726B-4BBF-BE01-417AC475BC98}">
      <dsp:nvSpPr>
        <dsp:cNvPr id="0" name=""/>
        <dsp:cNvSpPr/>
      </dsp:nvSpPr>
      <dsp:spPr>
        <a:xfrm rot="16200000">
          <a:off x="783007" y="-731099"/>
          <a:ext cx="2279524" cy="3798620"/>
        </a:xfrm>
        <a:prstGeom prst="round1Rect">
          <a:avLst/>
        </a:prstGeom>
        <a:solidFill>
          <a:schemeClr val="accent5"/>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Τι συνέβη;</a:t>
          </a:r>
        </a:p>
      </dsp:txBody>
      <dsp:txXfrm rot="5400000">
        <a:off x="23460" y="28448"/>
        <a:ext cx="3798620" cy="1709643"/>
      </dsp:txXfrm>
    </dsp:sp>
    <dsp:sp modelId="{4FA6C98B-8AAC-441E-8204-5800233809AE}">
      <dsp:nvSpPr>
        <dsp:cNvPr id="0" name=""/>
        <dsp:cNvSpPr/>
      </dsp:nvSpPr>
      <dsp:spPr>
        <a:xfrm>
          <a:off x="4419061" y="35736"/>
          <a:ext cx="3708928" cy="2248692"/>
        </a:xfrm>
        <a:prstGeom prst="round1Rect">
          <a:avLst/>
        </a:prstGeom>
        <a:solidFill>
          <a:schemeClr val="accent6"/>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Πότε συνέβη;</a:t>
          </a:r>
        </a:p>
      </dsp:txBody>
      <dsp:txXfrm>
        <a:off x="4419061" y="35736"/>
        <a:ext cx="3708928" cy="1686519"/>
      </dsp:txXfrm>
    </dsp:sp>
    <dsp:sp modelId="{AD3F687C-3DCE-4DBE-BBF2-597C09CD2AB9}">
      <dsp:nvSpPr>
        <dsp:cNvPr id="0" name=""/>
        <dsp:cNvSpPr/>
      </dsp:nvSpPr>
      <dsp:spPr>
        <a:xfrm rot="10800000">
          <a:off x="32765" y="3187679"/>
          <a:ext cx="3817233" cy="2200818"/>
        </a:xfrm>
        <a:prstGeom prst="round1Rect">
          <a:avLst/>
        </a:prstGeom>
        <a:solidFill>
          <a:schemeClr val="accent6">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Πως συνέβη;</a:t>
          </a:r>
        </a:p>
      </dsp:txBody>
      <dsp:txXfrm rot="10800000">
        <a:off x="32765" y="3737884"/>
        <a:ext cx="3817233" cy="1650614"/>
      </dsp:txXfrm>
    </dsp:sp>
    <dsp:sp modelId="{8A9E5524-4C2D-4C36-8AF0-A1DF775978F8}">
      <dsp:nvSpPr>
        <dsp:cNvPr id="0" name=""/>
        <dsp:cNvSpPr/>
      </dsp:nvSpPr>
      <dsp:spPr>
        <a:xfrm rot="5400000">
          <a:off x="5155045" y="2440899"/>
          <a:ext cx="2241594" cy="3704295"/>
        </a:xfrm>
        <a:prstGeom prst="round1Rect">
          <a:avLst/>
        </a:prstGeom>
        <a:solidFill>
          <a:srgbClr val="9762BE"/>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l-GR" sz="2400" kern="1200" dirty="0"/>
            <a:t>Ποιος το έπραξε;</a:t>
          </a:r>
        </a:p>
      </dsp:txBody>
      <dsp:txXfrm rot="-5400000">
        <a:off x="4423694" y="3732648"/>
        <a:ext cx="3704295" cy="1681195"/>
      </dsp:txXfrm>
    </dsp:sp>
    <dsp:sp modelId="{2D8BFC96-1DA7-40F7-B3C4-0824DE214243}">
      <dsp:nvSpPr>
        <dsp:cNvPr id="0" name=""/>
        <dsp:cNvSpPr/>
      </dsp:nvSpPr>
      <dsp:spPr>
        <a:xfrm>
          <a:off x="2669210" y="1864509"/>
          <a:ext cx="2789578" cy="1689648"/>
        </a:xfrm>
        <a:prstGeom prst="roundRect">
          <a:avLst/>
        </a:prstGeom>
        <a:solidFill>
          <a:schemeClr val="accent1"/>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l-GR" sz="2400" b="0" kern="1200" cap="none" spc="0" dirty="0">
              <a:ln w="0"/>
              <a:solidFill>
                <a:schemeClr val="tx1"/>
              </a:solidFill>
              <a:effectLst>
                <a:outerShdw blurRad="38100" dist="19050" dir="2700000" algn="tl" rotWithShape="0">
                  <a:schemeClr val="dk1">
                    <a:alpha val="40000"/>
                  </a:schemeClr>
                </a:outerShdw>
              </a:effectLst>
            </a:rPr>
            <a:t>Ψηφιακή Εγκληματολογία</a:t>
          </a:r>
        </a:p>
      </dsp:txBody>
      <dsp:txXfrm>
        <a:off x="2751692" y="1946991"/>
        <a:ext cx="2624614" cy="1524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3D964-E083-44DC-954F-B39C961FC842}">
      <dsp:nvSpPr>
        <dsp:cNvPr id="0" name=""/>
        <dsp:cNvSpPr/>
      </dsp:nvSpPr>
      <dsp:spPr>
        <a:xfrm>
          <a:off x="2643"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Αναγνώριση</a:t>
          </a:r>
          <a:r>
            <a:rPr lang="el-GR" sz="1400" b="0" i="0" kern="1200" dirty="0"/>
            <a:t> των πηγών ψηφιακών πειστηρίων</a:t>
          </a:r>
          <a:endParaRPr lang="en-US" sz="1400" kern="1200" dirty="0"/>
        </a:p>
      </dsp:txBody>
      <dsp:txXfrm>
        <a:off x="473207" y="832190"/>
        <a:ext cx="1411691" cy="941127"/>
      </dsp:txXfrm>
    </dsp:sp>
    <dsp:sp modelId="{635C725E-0EB2-41BB-B617-3DD08783D417}">
      <dsp:nvSpPr>
        <dsp:cNvPr id="0" name=""/>
        <dsp:cNvSpPr/>
      </dsp:nvSpPr>
      <dsp:spPr>
        <a:xfrm>
          <a:off x="2120180"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a:t>Διατήρηση</a:t>
          </a:r>
          <a:r>
            <a:rPr lang="el-GR" sz="1400" b="0" i="0" kern="1200"/>
            <a:t> της αρχικής μορφής των πειστηρίων</a:t>
          </a:r>
          <a:endParaRPr lang="en-US" sz="1400" kern="1200"/>
        </a:p>
      </dsp:txBody>
      <dsp:txXfrm>
        <a:off x="2590744" y="832190"/>
        <a:ext cx="1411691" cy="941127"/>
      </dsp:txXfrm>
    </dsp:sp>
    <dsp:sp modelId="{5F0D5C0F-6F79-4AFA-A18B-8BF830E1BBCF}">
      <dsp:nvSpPr>
        <dsp:cNvPr id="0" name=""/>
        <dsp:cNvSpPr/>
      </dsp:nvSpPr>
      <dsp:spPr>
        <a:xfrm>
          <a:off x="4237716"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Συλλογή</a:t>
          </a:r>
          <a:r>
            <a:rPr lang="el-GR" sz="1400" b="0" i="0" kern="1200" dirty="0"/>
            <a:t> των απαιτούμενων δεδομένων </a:t>
          </a:r>
          <a:endParaRPr lang="en-US" sz="1400" kern="1200" dirty="0"/>
        </a:p>
      </dsp:txBody>
      <dsp:txXfrm>
        <a:off x="4708280" y="832190"/>
        <a:ext cx="1411691" cy="941127"/>
      </dsp:txXfrm>
    </dsp:sp>
    <dsp:sp modelId="{5A9AA637-8019-49FE-9977-2086E6E11223}">
      <dsp:nvSpPr>
        <dsp:cNvPr id="0" name=""/>
        <dsp:cNvSpPr/>
      </dsp:nvSpPr>
      <dsp:spPr>
        <a:xfrm>
          <a:off x="6355253"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a:t>Ανάλυση</a:t>
          </a:r>
          <a:r>
            <a:rPr lang="el-GR" sz="1400" b="0" i="0" kern="1200"/>
            <a:t> των συλλεγμένων δεδομένων</a:t>
          </a:r>
          <a:endParaRPr lang="en-US" sz="1400" kern="1200" dirty="0"/>
        </a:p>
      </dsp:txBody>
      <dsp:txXfrm>
        <a:off x="6825817" y="832190"/>
        <a:ext cx="1411691" cy="941127"/>
      </dsp:txXfrm>
    </dsp:sp>
    <dsp:sp modelId="{315ECED1-FBCD-4555-84D5-5AABE475EA9D}">
      <dsp:nvSpPr>
        <dsp:cNvPr id="0" name=""/>
        <dsp:cNvSpPr/>
      </dsp:nvSpPr>
      <dsp:spPr>
        <a:xfrm>
          <a:off x="8472789" y="832190"/>
          <a:ext cx="2352818" cy="941127"/>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l-GR" sz="1400" b="1" i="0" kern="1200" dirty="0"/>
            <a:t>Παρουσίαση</a:t>
          </a:r>
          <a:r>
            <a:rPr lang="el-GR" sz="1400" b="0" i="0" kern="1200" dirty="0"/>
            <a:t> των ευρημάτων στο δικαστήριο</a:t>
          </a:r>
          <a:endParaRPr lang="en-US" sz="1400" kern="1200" dirty="0"/>
        </a:p>
      </dsp:txBody>
      <dsp:txXfrm>
        <a:off x="8943353" y="832190"/>
        <a:ext cx="1411691" cy="9411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6C11C7-260B-4ECE-BBF7-29158250794F}">
      <dsp:nvSpPr>
        <dsp:cNvPr id="0" name=""/>
        <dsp:cNvSpPr/>
      </dsp:nvSpPr>
      <dsp:spPr>
        <a:xfrm>
          <a:off x="3303293" y="2097881"/>
          <a:ext cx="522959" cy="1552878"/>
        </a:xfrm>
        <a:custGeom>
          <a:avLst/>
          <a:gdLst/>
          <a:ahLst/>
          <a:cxnLst/>
          <a:rect l="0" t="0" r="0" b="0"/>
          <a:pathLst>
            <a:path>
              <a:moveTo>
                <a:pt x="0" y="0"/>
              </a:moveTo>
              <a:lnTo>
                <a:pt x="261479" y="0"/>
              </a:lnTo>
              <a:lnTo>
                <a:pt x="261479" y="1552878"/>
              </a:lnTo>
              <a:lnTo>
                <a:pt x="522959" y="1552878"/>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23808" y="2833356"/>
        <a:ext cx="81928" cy="81928"/>
      </dsp:txXfrm>
    </dsp:sp>
    <dsp:sp modelId="{45C95149-EA3D-407D-8F3E-64E0D54A85BB}">
      <dsp:nvSpPr>
        <dsp:cNvPr id="0" name=""/>
        <dsp:cNvSpPr/>
      </dsp:nvSpPr>
      <dsp:spPr>
        <a:xfrm>
          <a:off x="3303293" y="2051670"/>
          <a:ext cx="522959" cy="91440"/>
        </a:xfrm>
        <a:custGeom>
          <a:avLst/>
          <a:gdLst/>
          <a:ahLst/>
          <a:cxnLst/>
          <a:rect l="0" t="0" r="0" b="0"/>
          <a:pathLst>
            <a:path>
              <a:moveTo>
                <a:pt x="0" y="46210"/>
              </a:moveTo>
              <a:lnTo>
                <a:pt x="261479" y="46210"/>
              </a:lnTo>
              <a:lnTo>
                <a:pt x="261479" y="45720"/>
              </a:lnTo>
              <a:lnTo>
                <a:pt x="522959" y="45720"/>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51698" y="2084316"/>
        <a:ext cx="26148" cy="26148"/>
      </dsp:txXfrm>
    </dsp:sp>
    <dsp:sp modelId="{F938F983-E748-41BA-9D98-AE6119A18A97}">
      <dsp:nvSpPr>
        <dsp:cNvPr id="0" name=""/>
        <dsp:cNvSpPr/>
      </dsp:nvSpPr>
      <dsp:spPr>
        <a:xfrm>
          <a:off x="3303293" y="610447"/>
          <a:ext cx="522959" cy="1487433"/>
        </a:xfrm>
        <a:custGeom>
          <a:avLst/>
          <a:gdLst/>
          <a:ahLst/>
          <a:cxnLst/>
          <a:rect l="0" t="0" r="0" b="0"/>
          <a:pathLst>
            <a:path>
              <a:moveTo>
                <a:pt x="0" y="1487433"/>
              </a:moveTo>
              <a:lnTo>
                <a:pt x="261479" y="1487433"/>
              </a:lnTo>
              <a:lnTo>
                <a:pt x="261479" y="0"/>
              </a:lnTo>
              <a:lnTo>
                <a:pt x="522959" y="0"/>
              </a:lnTo>
            </a:path>
          </a:pathLst>
        </a:custGeom>
        <a:noFill/>
        <a:ln w="19050" cap="rnd" cmpd="sng" algn="ctr">
          <a:solidFill>
            <a:schemeClr val="accent2"/>
          </a:solidFill>
          <a:prstDash val="solid"/>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l-GR" sz="500" kern="1200"/>
        </a:p>
      </dsp:txBody>
      <dsp:txXfrm>
        <a:off x="3525355" y="1314746"/>
        <a:ext cx="78834" cy="78834"/>
      </dsp:txXfrm>
    </dsp:sp>
    <dsp:sp modelId="{906A3D71-CCFC-4B31-A0F1-EACA804FFCBF}">
      <dsp:nvSpPr>
        <dsp:cNvPr id="0" name=""/>
        <dsp:cNvSpPr/>
      </dsp:nvSpPr>
      <dsp:spPr>
        <a:xfrm rot="16200000">
          <a:off x="806814" y="1699283"/>
          <a:ext cx="4195762" cy="79719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Internet of Things </a:t>
          </a:r>
        </a:p>
        <a:p>
          <a:pPr marL="0" lvl="0" indent="0" algn="ctr" defTabSz="889000">
            <a:lnSpc>
              <a:spcPct val="90000"/>
            </a:lnSpc>
            <a:spcBef>
              <a:spcPct val="0"/>
            </a:spcBef>
            <a:spcAft>
              <a:spcPct val="35000"/>
            </a:spcAft>
            <a:buNone/>
          </a:pPr>
          <a:r>
            <a:rPr lang="en-US" sz="2000" b="1" kern="1200" dirty="0"/>
            <a:t>Forensics</a:t>
          </a:r>
          <a:endParaRPr lang="el-GR" sz="2000" b="1" kern="1200" dirty="0"/>
        </a:p>
      </dsp:txBody>
      <dsp:txXfrm>
        <a:off x="845730" y="1738199"/>
        <a:ext cx="4117930" cy="719362"/>
      </dsp:txXfrm>
    </dsp:sp>
    <dsp:sp modelId="{F90EE651-5EE5-4598-BFF9-3B534137AA4E}">
      <dsp:nvSpPr>
        <dsp:cNvPr id="0" name=""/>
        <dsp:cNvSpPr/>
      </dsp:nvSpPr>
      <dsp:spPr>
        <a:xfrm>
          <a:off x="3826252" y="65935"/>
          <a:ext cx="2614798" cy="10890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1</a:t>
          </a:r>
        </a:p>
        <a:p>
          <a:pPr marL="0" lvl="0" indent="0" algn="ctr" defTabSz="800100">
            <a:lnSpc>
              <a:spcPct val="90000"/>
            </a:lnSpc>
            <a:spcBef>
              <a:spcPct val="0"/>
            </a:spcBef>
            <a:spcAft>
              <a:spcPct val="35000"/>
            </a:spcAft>
            <a:buNone/>
          </a:pPr>
          <a:r>
            <a:rPr lang="en-US" sz="1800" kern="1200" dirty="0"/>
            <a:t>Device Forensics</a:t>
          </a:r>
          <a:endParaRPr lang="el-GR" sz="1800" kern="1200" dirty="0"/>
        </a:p>
      </dsp:txBody>
      <dsp:txXfrm>
        <a:off x="3879414" y="119097"/>
        <a:ext cx="2508474" cy="982699"/>
      </dsp:txXfrm>
    </dsp:sp>
    <dsp:sp modelId="{268BA892-F54F-46FC-A706-65577279E8AE}">
      <dsp:nvSpPr>
        <dsp:cNvPr id="0" name=""/>
        <dsp:cNvSpPr/>
      </dsp:nvSpPr>
      <dsp:spPr>
        <a:xfrm>
          <a:off x="3826252" y="1578189"/>
          <a:ext cx="2614798" cy="103840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2</a:t>
          </a:r>
        </a:p>
        <a:p>
          <a:pPr marL="0" lvl="0" indent="0" algn="ctr" defTabSz="800100">
            <a:lnSpc>
              <a:spcPct val="90000"/>
            </a:lnSpc>
            <a:spcBef>
              <a:spcPct val="0"/>
            </a:spcBef>
            <a:spcAft>
              <a:spcPct val="35000"/>
            </a:spcAft>
            <a:buNone/>
          </a:pPr>
          <a:r>
            <a:rPr lang="en-US" sz="1800" kern="1200" dirty="0"/>
            <a:t>Network Forensics</a:t>
          </a:r>
          <a:r>
            <a:rPr lang="el-GR" sz="1800" kern="1200" dirty="0"/>
            <a:t>των </a:t>
          </a:r>
        </a:p>
      </dsp:txBody>
      <dsp:txXfrm>
        <a:off x="3876943" y="1628880"/>
        <a:ext cx="2513416" cy="937020"/>
      </dsp:txXfrm>
    </dsp:sp>
    <dsp:sp modelId="{C16ADBB4-588E-4986-B71D-B0C28DB3827F}">
      <dsp:nvSpPr>
        <dsp:cNvPr id="0" name=""/>
        <dsp:cNvSpPr/>
      </dsp:nvSpPr>
      <dsp:spPr>
        <a:xfrm>
          <a:off x="3826252" y="3105757"/>
          <a:ext cx="2614798" cy="10900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Zone 3</a:t>
          </a:r>
        </a:p>
        <a:p>
          <a:pPr marL="0" lvl="0" indent="0" algn="ctr" defTabSz="800100">
            <a:lnSpc>
              <a:spcPct val="90000"/>
            </a:lnSpc>
            <a:spcBef>
              <a:spcPct val="0"/>
            </a:spcBef>
            <a:spcAft>
              <a:spcPct val="35000"/>
            </a:spcAft>
            <a:buNone/>
          </a:pPr>
          <a:r>
            <a:rPr lang="en-US" sz="1800" kern="1200" dirty="0"/>
            <a:t>Cloud Forensics</a:t>
          </a:r>
          <a:endParaRPr lang="el-GR" sz="1800" kern="1200" dirty="0"/>
        </a:p>
      </dsp:txBody>
      <dsp:txXfrm>
        <a:off x="3879462" y="3158967"/>
        <a:ext cx="2508378" cy="9835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C913D-EC2E-46A0-B00C-7B8366F6E1F6}">
      <dsp:nvSpPr>
        <dsp:cNvPr id="0" name=""/>
        <dsp:cNvSpPr/>
      </dsp:nvSpPr>
      <dsp:spPr>
        <a:xfrm>
          <a:off x="826961" y="160855"/>
          <a:ext cx="4471101" cy="4401008"/>
        </a:xfrm>
        <a:prstGeom prst="ellipse">
          <a:avLst/>
        </a:prstGeom>
        <a:noFill/>
        <a:ln w="190500" cap="flat" cmpd="sng" algn="ctr">
          <a:solidFill>
            <a:srgbClr val="D5D5D5"/>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5"/>
        </a:fontRef>
      </dsp:style>
    </dsp:sp>
    <dsp:sp modelId="{E11F4165-245F-48B3-93AD-0CEBC42E4C46}">
      <dsp:nvSpPr>
        <dsp:cNvPr id="0" name=""/>
        <dsp:cNvSpPr/>
      </dsp:nvSpPr>
      <dsp:spPr>
        <a:xfrm>
          <a:off x="2172312" y="-57795"/>
          <a:ext cx="1780398" cy="85520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Δεδομένα αισθητήρων </a:t>
          </a:r>
          <a:endParaRPr lang="en-US" sz="1500" kern="1200" dirty="0"/>
        </a:p>
      </dsp:txBody>
      <dsp:txXfrm>
        <a:off x="2214060" y="-16047"/>
        <a:ext cx="1696902" cy="771709"/>
      </dsp:txXfrm>
    </dsp:sp>
    <dsp:sp modelId="{B8AE59C8-C70B-4117-8EC3-BFB895544BB7}">
      <dsp:nvSpPr>
        <dsp:cNvPr id="0" name=""/>
        <dsp:cNvSpPr/>
      </dsp:nvSpPr>
      <dsp:spPr>
        <a:xfrm>
          <a:off x="226207" y="879309"/>
          <a:ext cx="1507567" cy="991567"/>
        </a:xfrm>
        <a:prstGeom prst="roundRect">
          <a:avLst/>
        </a:prstGeom>
        <a:solidFill>
          <a:schemeClr val="accent5">
            <a:hueOff val="406404"/>
            <a:satOff val="-3241"/>
            <a:lumOff val="-245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Μηνύματα του χρήστη </a:t>
          </a:r>
          <a:endParaRPr lang="en-US" sz="1500" kern="1200"/>
        </a:p>
      </dsp:txBody>
      <dsp:txXfrm>
        <a:off x="274611" y="927713"/>
        <a:ext cx="1410759" cy="894759"/>
      </dsp:txXfrm>
    </dsp:sp>
    <dsp:sp modelId="{AE401ACB-57BA-4E41-A3C0-091F38B3A894}">
      <dsp:nvSpPr>
        <dsp:cNvPr id="0" name=""/>
        <dsp:cNvSpPr/>
      </dsp:nvSpPr>
      <dsp:spPr>
        <a:xfrm>
          <a:off x="4211091" y="2484754"/>
          <a:ext cx="1811429" cy="898705"/>
        </a:xfrm>
        <a:prstGeom prst="roundRect">
          <a:avLst/>
        </a:prstGeom>
        <a:solidFill>
          <a:schemeClr val="accent5">
            <a:hueOff val="812808"/>
            <a:satOff val="-6481"/>
            <a:lumOff val="-4902"/>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πληροφορίες σχετικές με τη συσκευή</a:t>
          </a:r>
          <a:endParaRPr lang="en-US" sz="1500" kern="1200" dirty="0"/>
        </a:p>
      </dsp:txBody>
      <dsp:txXfrm>
        <a:off x="4254962" y="2528625"/>
        <a:ext cx="1723687" cy="810963"/>
      </dsp:txXfrm>
    </dsp:sp>
    <dsp:sp modelId="{1C0C6314-5657-481F-99A6-BC28F534B3D5}">
      <dsp:nvSpPr>
        <dsp:cNvPr id="0" name=""/>
        <dsp:cNvSpPr/>
      </dsp:nvSpPr>
      <dsp:spPr>
        <a:xfrm>
          <a:off x="3377218" y="3907294"/>
          <a:ext cx="1814041" cy="899783"/>
        </a:xfrm>
        <a:prstGeom prst="roundRect">
          <a:avLst/>
        </a:prstGeom>
        <a:solidFill>
          <a:schemeClr val="accent5">
            <a:hueOff val="1219212"/>
            <a:satOff val="-9721"/>
            <a:lumOff val="-735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δεδομένα εφαρμογών</a:t>
          </a:r>
          <a:endParaRPr lang="en-US" sz="1500" kern="1200"/>
        </a:p>
      </dsp:txBody>
      <dsp:txXfrm>
        <a:off x="3421142" y="3951218"/>
        <a:ext cx="1726193" cy="811935"/>
      </dsp:txXfrm>
    </dsp:sp>
    <dsp:sp modelId="{0FD2A4D2-6441-4249-8D63-C7A73842AF47}">
      <dsp:nvSpPr>
        <dsp:cNvPr id="0" name=""/>
        <dsp:cNvSpPr/>
      </dsp:nvSpPr>
      <dsp:spPr>
        <a:xfrm>
          <a:off x="1114052" y="3927077"/>
          <a:ext cx="1722181" cy="860217"/>
        </a:xfrm>
        <a:prstGeom prst="roundRect">
          <a:avLst/>
        </a:prstGeom>
        <a:solidFill>
          <a:schemeClr val="accent5">
            <a:hueOff val="1625617"/>
            <a:satOff val="-12962"/>
            <a:lumOff val="-980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πληροφορίες συνδρομητή (</a:t>
          </a:r>
          <a:r>
            <a:rPr lang="en-US" sz="1500" kern="1200"/>
            <a:t>SIM data</a:t>
          </a:r>
          <a:r>
            <a:rPr lang="el-GR" sz="1500" kern="1200"/>
            <a:t>)</a:t>
          </a:r>
          <a:endParaRPr lang="en-US" sz="1500" kern="1200"/>
        </a:p>
      </dsp:txBody>
      <dsp:txXfrm>
        <a:off x="1156044" y="3969069"/>
        <a:ext cx="1638197" cy="776233"/>
      </dsp:txXfrm>
    </dsp:sp>
    <dsp:sp modelId="{D4872B54-5301-4604-9A3F-9B04EB0DC50A}">
      <dsp:nvSpPr>
        <dsp:cNvPr id="0" name=""/>
        <dsp:cNvSpPr/>
      </dsp:nvSpPr>
      <dsp:spPr>
        <a:xfrm>
          <a:off x="189377" y="2493514"/>
          <a:ext cx="1656369" cy="843874"/>
        </a:xfrm>
        <a:prstGeom prst="roundRect">
          <a:avLst/>
        </a:prstGeom>
        <a:solidFill>
          <a:schemeClr val="accent5">
            <a:hueOff val="2032020"/>
            <a:satOff val="-16202"/>
            <a:lumOff val="-1225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a:t>δεδομένα αρχείων καταγραφής</a:t>
          </a:r>
          <a:endParaRPr lang="en-US" sz="1500" kern="1200"/>
        </a:p>
      </dsp:txBody>
      <dsp:txXfrm>
        <a:off x="230572" y="2534709"/>
        <a:ext cx="1573979" cy="761484"/>
      </dsp:txXfrm>
    </dsp:sp>
    <dsp:sp modelId="{5AA88ED9-E051-40EC-8F0C-157E50C7D34E}">
      <dsp:nvSpPr>
        <dsp:cNvPr id="0" name=""/>
        <dsp:cNvSpPr/>
      </dsp:nvSpPr>
      <dsp:spPr>
        <a:xfrm>
          <a:off x="4030249" y="921129"/>
          <a:ext cx="1710273" cy="960469"/>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l-GR" sz="1500" kern="1200" dirty="0"/>
            <a:t>δεδομένα εισόδου. </a:t>
          </a:r>
          <a:endParaRPr lang="en-US" sz="1500" kern="1200" dirty="0"/>
        </a:p>
      </dsp:txBody>
      <dsp:txXfrm>
        <a:off x="4077135" y="968015"/>
        <a:ext cx="1616501" cy="86669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12/20/2022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3574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200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350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6039075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450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6/6/2019</a:t>
            </a:r>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7032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6/6/2019</a:t>
            </a:r>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7308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111764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485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088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6/6/2019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995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273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6/6/2019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4211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6/6/2019</a:t>
            </a:r>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485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6/6/2019</a:t>
            </a:r>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5535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6/6/2019</a:t>
            </a:r>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5306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6/6/2019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35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6/6/2019</a:t>
            </a:r>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210318"/>
      </p:ext>
    </p:extLst>
  </p:cSld>
  <p:clrMap bg1="dk1" tx1="lt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microsoft.com/office/2018/10/relationships/comments" Target="../comments/modernComment_135_29986E6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1.png"/><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3"/>
          <a:srcRect l="23406" r="17244" b="-1"/>
          <a:stretch/>
        </p:blipFill>
        <p:spPr>
          <a:xfrm>
            <a:off x="0" y="0"/>
            <a:ext cx="6097590" cy="6858000"/>
          </a:xfrm>
          <a:prstGeom prst="rect">
            <a:avLst/>
          </a:prstGeom>
          <a:noFill/>
        </p:spPr>
      </p:pic>
      <p:pic>
        <p:nvPicPr>
          <p:cNvPr id="5" name="Picture 4" descr="A person's face on a black background&#10;&#10;Description automatically generated with medium confidence">
            <a:extLst>
              <a:ext uri="{FF2B5EF4-FFF2-40B4-BE49-F238E27FC236}">
                <a16:creationId xmlns:a16="http://schemas.microsoft.com/office/drawing/2014/main" id="{AEB03F25-847C-BDA0-6BD3-7D01324151F2}"/>
              </a:ext>
            </a:extLst>
          </p:cNvPr>
          <p:cNvPicPr>
            <a:picLocks noChangeAspect="1"/>
          </p:cNvPicPr>
          <p:nvPr/>
        </p:nvPicPr>
        <p:blipFill rotWithShape="1">
          <a:blip r:embed="rId4"/>
          <a:srcRect l="41128"/>
          <a:stretch/>
        </p:blipFill>
        <p:spPr>
          <a:xfrm>
            <a:off x="6853231" y="1786538"/>
            <a:ext cx="4303036" cy="1908052"/>
          </a:xfrm>
          <a:prstGeom prst="rect">
            <a:avLst/>
          </a:prstGeom>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649290" y="2346375"/>
            <a:ext cx="4799009" cy="2306821"/>
          </a:xfrm>
        </p:spPr>
        <p:txBody>
          <a:bodyPr>
            <a:normAutofit/>
          </a:bodyPr>
          <a:lstStyle/>
          <a:p>
            <a:r>
              <a:rPr lang="en-US" dirty="0"/>
              <a:t>Digital Forensics</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649289" y="4547780"/>
            <a:ext cx="4799009" cy="1464378"/>
          </a:xfrm>
        </p:spPr>
        <p:txBody>
          <a:bodyPr>
            <a:normAutofit/>
          </a:bodyPr>
          <a:lstStyle/>
          <a:p>
            <a:r>
              <a:rPr lang="el-GR" dirty="0" err="1"/>
              <a:t>Φιλιπποσ</a:t>
            </a:r>
            <a:r>
              <a:rPr lang="el-GR" dirty="0"/>
              <a:t> </a:t>
            </a:r>
            <a:r>
              <a:rPr lang="el-GR" dirty="0" err="1"/>
              <a:t>δουραχαλησ</a:t>
            </a:r>
            <a:endParaRPr lang="en-US" dirty="0"/>
          </a:p>
        </p:txBody>
      </p:sp>
      <p:sp>
        <p:nvSpPr>
          <p:cNvPr id="4" name="TextBox 3">
            <a:extLst>
              <a:ext uri="{FF2B5EF4-FFF2-40B4-BE49-F238E27FC236}">
                <a16:creationId xmlns:a16="http://schemas.microsoft.com/office/drawing/2014/main" id="{2E2DE845-8111-4881-B096-08A6302A0F28}"/>
              </a:ext>
            </a:extLst>
          </p:cNvPr>
          <p:cNvSpPr txBox="1"/>
          <p:nvPr/>
        </p:nvSpPr>
        <p:spPr>
          <a:xfrm>
            <a:off x="6853231" y="3839894"/>
            <a:ext cx="5067265" cy="707886"/>
          </a:xfrm>
          <a:prstGeom prst="rect">
            <a:avLst/>
          </a:prstGeom>
          <a:noFill/>
        </p:spPr>
        <p:txBody>
          <a:bodyPr wrap="square" rtlCol="0">
            <a:spAutoFit/>
          </a:bodyPr>
          <a:lstStyle/>
          <a:p>
            <a:r>
              <a:rPr lang="el-GR" sz="2000" dirty="0"/>
              <a:t>Δίκαιο της Πληροφορίας </a:t>
            </a:r>
          </a:p>
          <a:p>
            <a:r>
              <a:rPr lang="el-GR" sz="2000" dirty="0"/>
              <a:t>2022-2023</a:t>
            </a:r>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C416-30C6-6DE7-58B4-87919A18E714}"/>
              </a:ext>
            </a:extLst>
          </p:cNvPr>
          <p:cNvSpPr>
            <a:spLocks noGrp="1"/>
          </p:cNvSpPr>
          <p:nvPr>
            <p:ph type="title"/>
          </p:nvPr>
        </p:nvSpPr>
        <p:spPr>
          <a:xfrm>
            <a:off x="356862" y="480710"/>
            <a:ext cx="9925473" cy="841194"/>
          </a:xfrm>
        </p:spPr>
        <p:txBody>
          <a:bodyPr/>
          <a:lstStyle/>
          <a:p>
            <a:r>
              <a:rPr lang="en-US" sz="3600" dirty="0"/>
              <a:t>IoT Forensics: </a:t>
            </a:r>
            <a:r>
              <a:rPr lang="el-GR" sz="3600" dirty="0"/>
              <a:t>Μια αφαιρετική προσέγγιση</a:t>
            </a:r>
          </a:p>
        </p:txBody>
      </p:sp>
      <p:graphicFrame>
        <p:nvGraphicFramePr>
          <p:cNvPr id="5" name="Content Placeholder 4">
            <a:extLst>
              <a:ext uri="{FF2B5EF4-FFF2-40B4-BE49-F238E27FC236}">
                <a16:creationId xmlns:a16="http://schemas.microsoft.com/office/drawing/2014/main" id="{363C8AED-5359-4546-8EE7-AE27244D9EE6}"/>
              </a:ext>
            </a:extLst>
          </p:cNvPr>
          <p:cNvGraphicFramePr>
            <a:graphicFrameLocks noGrp="1"/>
          </p:cNvGraphicFramePr>
          <p:nvPr>
            <p:ph idx="1"/>
            <p:extLst>
              <p:ext uri="{D42A27DB-BD31-4B8C-83A1-F6EECF244321}">
                <p14:modId xmlns:p14="http://schemas.microsoft.com/office/powerpoint/2010/main" val="2993218332"/>
              </p:ext>
            </p:extLst>
          </p:nvPr>
        </p:nvGraphicFramePr>
        <p:xfrm>
          <a:off x="4741643" y="1947494"/>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18792E4-FE22-7B18-E9B0-49A08C2C4F71}"/>
              </a:ext>
            </a:extLst>
          </p:cNvPr>
          <p:cNvSpPr txBox="1"/>
          <p:nvPr/>
        </p:nvSpPr>
        <p:spPr>
          <a:xfrm>
            <a:off x="356862" y="1947494"/>
            <a:ext cx="6587412" cy="2585323"/>
          </a:xfrm>
          <a:prstGeom prst="rect">
            <a:avLst/>
          </a:prstGeom>
          <a:noFill/>
        </p:spPr>
        <p:txBody>
          <a:bodyPr wrap="square" rtlCol="0">
            <a:spAutoFit/>
          </a:bodyPr>
          <a:lstStyle/>
          <a:p>
            <a:r>
              <a:rPr lang="el-GR" dirty="0"/>
              <a:t>Η εγκληματολογία στο </a:t>
            </a:r>
            <a:r>
              <a:rPr lang="en-US" dirty="0"/>
              <a:t>IoT </a:t>
            </a:r>
            <a:r>
              <a:rPr lang="el-GR" dirty="0"/>
              <a:t>μπορεί να χωριστεί σε 3 ζώνες</a:t>
            </a:r>
            <a:r>
              <a:rPr lang="en-US" dirty="0"/>
              <a:t>:</a:t>
            </a:r>
          </a:p>
          <a:p>
            <a:pPr marL="342900" indent="-342900">
              <a:buFont typeface="+mj-lt"/>
              <a:buAutoNum type="arabicPeriod"/>
            </a:pPr>
            <a:r>
              <a:rPr lang="en-US" b="1" dirty="0"/>
              <a:t>Device forensics. </a:t>
            </a:r>
            <a:r>
              <a:rPr lang="el-GR" sz="1800" dirty="0">
                <a:effectLst/>
                <a:latin typeface="+mj-lt"/>
                <a:ea typeface="Calibri" panose="020F0502020204030204" pitchFamily="34" charset="0"/>
                <a:cs typeface="Times New Roman" panose="02020603050405020304" pitchFamily="18" charset="0"/>
              </a:rPr>
              <a:t>Συλλογή στοιχείων τοπικά από τις ίδιες τις συσκευές</a:t>
            </a:r>
            <a:endParaRPr lang="en-US"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r>
              <a:rPr lang="en-US" b="1" dirty="0">
                <a:latin typeface="+mj-lt"/>
                <a:ea typeface="Calibri" panose="020F0502020204030204" pitchFamily="34" charset="0"/>
                <a:cs typeface="Times New Roman" panose="02020603050405020304" pitchFamily="18" charset="0"/>
              </a:rPr>
              <a:t>Network Forensics. </a:t>
            </a:r>
            <a:r>
              <a:rPr lang="el-GR" sz="1800" dirty="0">
                <a:effectLst/>
                <a:latin typeface="+mj-lt"/>
                <a:ea typeface="Calibri" panose="020F0502020204030204" pitchFamily="34" charset="0"/>
                <a:cs typeface="Times New Roman" panose="02020603050405020304" pitchFamily="18" charset="0"/>
              </a:rPr>
              <a:t>Εξαγωγή και ανάλυση αρχείων καταγραφής κίνησης εσωτερικού </a:t>
            </a:r>
            <a:r>
              <a:rPr lang="el-GR" dirty="0">
                <a:latin typeface="+mj-lt"/>
                <a:ea typeface="Calibri" panose="020F0502020204030204" pitchFamily="34" charset="0"/>
                <a:cs typeface="Times New Roman" panose="02020603050405020304" pitchFamily="18" charset="0"/>
              </a:rPr>
              <a:t>δικτύου</a:t>
            </a:r>
            <a:endParaRPr lang="en-US"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r>
              <a:rPr lang="en-US" b="1" dirty="0">
                <a:latin typeface="+mj-lt"/>
                <a:ea typeface="Calibri" panose="020F0502020204030204" pitchFamily="34" charset="0"/>
                <a:cs typeface="Times New Roman" panose="02020603050405020304" pitchFamily="18" charset="0"/>
              </a:rPr>
              <a:t>Cloud Forensics. </a:t>
            </a:r>
            <a:r>
              <a:rPr lang="el-GR" sz="1800" dirty="0">
                <a:effectLst/>
                <a:latin typeface="+mj-lt"/>
                <a:ea typeface="Calibri" panose="020F0502020204030204" pitchFamily="34" charset="0"/>
                <a:cs typeface="Times New Roman" panose="02020603050405020304" pitchFamily="18" charset="0"/>
              </a:rPr>
              <a:t>Συλλογή και ανάλυση των δεδομένων που παράγουν οι </a:t>
            </a:r>
            <a:r>
              <a:rPr lang="en-US" sz="1800" dirty="0">
                <a:effectLst/>
                <a:latin typeface="+mj-lt"/>
                <a:ea typeface="Calibri" panose="020F0502020204030204" pitchFamily="34" charset="0"/>
                <a:cs typeface="Times New Roman" panose="02020603050405020304" pitchFamily="18" charset="0"/>
              </a:rPr>
              <a:t>IoT </a:t>
            </a:r>
            <a:r>
              <a:rPr lang="el-GR" sz="1800" dirty="0">
                <a:effectLst/>
                <a:latin typeface="+mj-lt"/>
                <a:ea typeface="Calibri" panose="020F0502020204030204" pitchFamily="34" charset="0"/>
                <a:cs typeface="Times New Roman" panose="02020603050405020304" pitchFamily="18" charset="0"/>
              </a:rPr>
              <a:t>συσκευές, τα οποία είναι αποθηκευμένα στο </a:t>
            </a:r>
            <a:r>
              <a:rPr lang="en-US" sz="1800" dirty="0">
                <a:effectLst/>
                <a:latin typeface="+mj-lt"/>
                <a:ea typeface="Calibri" panose="020F0502020204030204" pitchFamily="34" charset="0"/>
                <a:cs typeface="Times New Roman" panose="02020603050405020304" pitchFamily="18" charset="0"/>
              </a:rPr>
              <a:t>cloud</a:t>
            </a:r>
            <a:endParaRPr lang="el-GR" sz="1800" dirty="0">
              <a:effectLst/>
              <a:latin typeface="+mj-lt"/>
              <a:ea typeface="Calibri" panose="020F0502020204030204" pitchFamily="34" charset="0"/>
              <a:cs typeface="Times New Roman" panose="02020603050405020304" pitchFamily="18" charset="0"/>
            </a:endParaRPr>
          </a:p>
          <a:p>
            <a:pPr marL="342900" indent="-342900">
              <a:buFont typeface="+mj-lt"/>
              <a:buAutoNum type="arabicPeriod"/>
            </a:pPr>
            <a:endParaRPr lang="el-GR" b="1" dirty="0">
              <a:latin typeface="+mj-lt"/>
            </a:endParaRPr>
          </a:p>
        </p:txBody>
      </p:sp>
      <p:sp>
        <p:nvSpPr>
          <p:cNvPr id="11" name="TextBox 10">
            <a:extLst>
              <a:ext uri="{FF2B5EF4-FFF2-40B4-BE49-F238E27FC236}">
                <a16:creationId xmlns:a16="http://schemas.microsoft.com/office/drawing/2014/main" id="{B6125FF3-AD24-ADF9-0CBF-D4AD333E258A}"/>
              </a:ext>
            </a:extLst>
          </p:cNvPr>
          <p:cNvSpPr txBox="1"/>
          <p:nvPr/>
        </p:nvSpPr>
        <p:spPr>
          <a:xfrm>
            <a:off x="356862" y="4578007"/>
            <a:ext cx="6819190" cy="1631216"/>
          </a:xfrm>
          <a:prstGeom prst="rect">
            <a:avLst/>
          </a:prstGeom>
          <a:noFill/>
        </p:spPr>
        <p:txBody>
          <a:bodyPr wrap="square" rtlCol="0">
            <a:spAutoFit/>
          </a:bodyPr>
          <a:lstStyle/>
          <a:p>
            <a:r>
              <a:rPr lang="el-GR" dirty="0"/>
              <a:t>Αφαιρετικό μοντέλο που διευκολύνει την αναγνώριση και συλλογή πειστηρίων και παρέχει μια βάση για την ανάπτυξη άλλων μεθοδολογιών </a:t>
            </a:r>
          </a:p>
          <a:p>
            <a:endParaRPr lang="el-GR" sz="1000" dirty="0"/>
          </a:p>
          <a:p>
            <a:r>
              <a:rPr lang="el-GR" b="1" dirty="0"/>
              <a:t>Οι </a:t>
            </a:r>
            <a:r>
              <a:rPr lang="en-US" b="1" dirty="0"/>
              <a:t>IoT </a:t>
            </a:r>
            <a:r>
              <a:rPr lang="el-GR" b="1" dirty="0"/>
              <a:t>συσκευές παράγουν και διαχειρίζονται πλήθος προσωπικών δεδομένων</a:t>
            </a:r>
          </a:p>
        </p:txBody>
      </p:sp>
    </p:spTree>
    <p:extLst>
      <p:ext uri="{BB962C8B-B14F-4D97-AF65-F5344CB8AC3E}">
        <p14:creationId xmlns:p14="http://schemas.microsoft.com/office/powerpoint/2010/main" val="261431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424B4-2421-2836-E49A-BF4F45620807}"/>
              </a:ext>
            </a:extLst>
          </p:cNvPr>
          <p:cNvSpPr>
            <a:spLocks noGrp="1"/>
          </p:cNvSpPr>
          <p:nvPr>
            <p:ph type="title"/>
          </p:nvPr>
        </p:nvSpPr>
        <p:spPr>
          <a:xfrm>
            <a:off x="646111" y="452718"/>
            <a:ext cx="9404723" cy="928213"/>
          </a:xfrm>
        </p:spPr>
        <p:txBody>
          <a:bodyPr>
            <a:normAutofit/>
          </a:bodyPr>
          <a:lstStyle/>
          <a:p>
            <a:r>
              <a:rPr lang="en-US" sz="3800" dirty="0"/>
              <a:t>Device (Smartphone) Forensics</a:t>
            </a:r>
            <a:r>
              <a:rPr lang="el-GR" sz="3800" dirty="0"/>
              <a:t> - 1</a:t>
            </a:r>
          </a:p>
        </p:txBody>
      </p:sp>
      <p:graphicFrame>
        <p:nvGraphicFramePr>
          <p:cNvPr id="6" name="Content Placeholder 2">
            <a:extLst>
              <a:ext uri="{FF2B5EF4-FFF2-40B4-BE49-F238E27FC236}">
                <a16:creationId xmlns:a16="http://schemas.microsoft.com/office/drawing/2014/main" id="{63114D96-9243-8C6B-13B7-A15D69633D8D}"/>
              </a:ext>
            </a:extLst>
          </p:cNvPr>
          <p:cNvGraphicFramePr>
            <a:graphicFrameLocks noGrp="1"/>
          </p:cNvGraphicFramePr>
          <p:nvPr>
            <p:ph idx="1"/>
            <p:extLst>
              <p:ext uri="{D42A27DB-BD31-4B8C-83A1-F6EECF244321}">
                <p14:modId xmlns:p14="http://schemas.microsoft.com/office/powerpoint/2010/main" val="1774728859"/>
              </p:ext>
            </p:extLst>
          </p:nvPr>
        </p:nvGraphicFramePr>
        <p:xfrm>
          <a:off x="5766598" y="1586204"/>
          <a:ext cx="6221220" cy="47492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BF319FD-2A08-3BE4-9B70-8D755A6A07BF}"/>
              </a:ext>
            </a:extLst>
          </p:cNvPr>
          <p:cNvSpPr txBox="1"/>
          <p:nvPr/>
        </p:nvSpPr>
        <p:spPr>
          <a:xfrm>
            <a:off x="646111" y="1963839"/>
            <a:ext cx="5008240" cy="923330"/>
          </a:xfrm>
          <a:prstGeom prst="rect">
            <a:avLst/>
          </a:prstGeom>
          <a:noFill/>
        </p:spPr>
        <p:txBody>
          <a:bodyPr wrap="square" rtlCol="0">
            <a:spAutoFit/>
          </a:bodyPr>
          <a:lstStyle/>
          <a:p>
            <a:pPr marL="285750" indent="-285750">
              <a:buClr>
                <a:schemeClr val="accent6"/>
              </a:buClr>
              <a:buFont typeface="Wingdings 3" panose="05040102010807070707" pitchFamily="18" charset="2"/>
              <a:buChar char=""/>
            </a:pPr>
            <a:r>
              <a:rPr lang="el-GR" dirty="0"/>
              <a:t>Περιλαμβάνουν ένα ευρύ φάσμα πηγών δεδομένων από τα οποία μπορούν να προκύψουν ψηφιακά πειστήρια</a:t>
            </a:r>
            <a:endParaRPr lang="en-US" dirty="0"/>
          </a:p>
        </p:txBody>
      </p:sp>
      <p:sp>
        <p:nvSpPr>
          <p:cNvPr id="7" name="TextBox 6">
            <a:extLst>
              <a:ext uri="{FF2B5EF4-FFF2-40B4-BE49-F238E27FC236}">
                <a16:creationId xmlns:a16="http://schemas.microsoft.com/office/drawing/2014/main" id="{7A7A43DD-BB4B-E297-765C-F94EC241E064}"/>
              </a:ext>
            </a:extLst>
          </p:cNvPr>
          <p:cNvSpPr txBox="1"/>
          <p:nvPr/>
        </p:nvSpPr>
        <p:spPr>
          <a:xfrm>
            <a:off x="646111" y="3196165"/>
            <a:ext cx="4721290" cy="3139321"/>
          </a:xfrm>
          <a:prstGeom prst="rect">
            <a:avLst/>
          </a:prstGeom>
          <a:noFill/>
        </p:spPr>
        <p:txBody>
          <a:bodyPr wrap="square" rtlCol="0">
            <a:spAutoFit/>
          </a:bodyPr>
          <a:lstStyle/>
          <a:p>
            <a:pPr marL="285750" indent="-285750">
              <a:buClr>
                <a:schemeClr val="accent6"/>
              </a:buClr>
              <a:buFont typeface="Wingdings 3" panose="05040102010807070707" pitchFamily="18" charset="2"/>
              <a:buChar char=""/>
            </a:pPr>
            <a:r>
              <a:rPr lang="el-GR" dirty="0"/>
              <a:t>Τα δεδομένα μπορούν να κατηγοριοποιηθούν συναρτήσει της πηγής προέλευσής τους</a:t>
            </a:r>
          </a:p>
          <a:p>
            <a:pPr marL="285750" indent="-285750">
              <a:buClr>
                <a:schemeClr val="accent6"/>
              </a:buClr>
              <a:buFont typeface="Wingdings 3" panose="05040102010807070707" pitchFamily="18" charset="2"/>
              <a:buChar char=""/>
            </a:pPr>
            <a:endParaRPr lang="el-GR" dirty="0"/>
          </a:p>
          <a:p>
            <a:pPr marL="285750" indent="-285750">
              <a:buClr>
                <a:schemeClr val="accent6"/>
              </a:buClr>
              <a:buFont typeface="Wingdings 3" panose="05040102010807070707" pitchFamily="18" charset="2"/>
              <a:buChar char=""/>
            </a:pPr>
            <a:r>
              <a:rPr lang="el-GR" dirty="0"/>
              <a:t>Μπορούν να μεταφερθούν μέσω διαφόρων καναλιών επικοινωνίας.</a:t>
            </a:r>
          </a:p>
          <a:p>
            <a:pPr marL="285750" indent="-285750">
              <a:buClr>
                <a:schemeClr val="accent6"/>
              </a:buClr>
              <a:buFont typeface="Wingdings 3" panose="05040102010807070707" pitchFamily="18" charset="2"/>
              <a:buChar char=""/>
            </a:pPr>
            <a:endParaRPr lang="el-GR" dirty="0"/>
          </a:p>
          <a:p>
            <a:pPr marL="285750" indent="-285750">
              <a:buClr>
                <a:schemeClr val="accent6"/>
              </a:buClr>
              <a:buFont typeface="Wingdings 3" panose="05040102010807070707" pitchFamily="18" charset="2"/>
              <a:buChar char=""/>
            </a:pPr>
            <a:r>
              <a:rPr lang="el-GR" dirty="0"/>
              <a:t>Ιδιαίτερη μέριμνα πρέπει να ληφθεί για να επιλεχθεί το κατάλληλο κανάλι για την εξαγωγή και μεταφορά των πειστηρίων κατά την έρευνα</a:t>
            </a:r>
          </a:p>
        </p:txBody>
      </p:sp>
    </p:spTree>
    <p:extLst>
      <p:ext uri="{BB962C8B-B14F-4D97-AF65-F5344CB8AC3E}">
        <p14:creationId xmlns:p14="http://schemas.microsoft.com/office/powerpoint/2010/main" val="2246828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DE95-C07C-6B39-1FB9-3DFFD5F136B1}"/>
              </a:ext>
            </a:extLst>
          </p:cNvPr>
          <p:cNvSpPr>
            <a:spLocks noGrp="1"/>
          </p:cNvSpPr>
          <p:nvPr>
            <p:ph type="title"/>
          </p:nvPr>
        </p:nvSpPr>
        <p:spPr/>
        <p:txBody>
          <a:bodyPr/>
          <a:lstStyle/>
          <a:p>
            <a:r>
              <a:rPr lang="en-US" dirty="0"/>
              <a:t>Device (Smartphone) Forensics</a:t>
            </a:r>
            <a:r>
              <a:rPr lang="el-GR" dirty="0"/>
              <a:t> - 2</a:t>
            </a:r>
          </a:p>
        </p:txBody>
      </p:sp>
      <p:sp>
        <p:nvSpPr>
          <p:cNvPr id="3" name="Content Placeholder 2">
            <a:extLst>
              <a:ext uri="{FF2B5EF4-FFF2-40B4-BE49-F238E27FC236}">
                <a16:creationId xmlns:a16="http://schemas.microsoft.com/office/drawing/2014/main" id="{824ACDDD-71E6-8059-3010-A057A88B26BD}"/>
              </a:ext>
            </a:extLst>
          </p:cNvPr>
          <p:cNvSpPr>
            <a:spLocks noGrp="1"/>
          </p:cNvSpPr>
          <p:nvPr>
            <p:ph idx="1"/>
          </p:nvPr>
        </p:nvSpPr>
        <p:spPr>
          <a:xfrm>
            <a:off x="1103312" y="2052918"/>
            <a:ext cx="8946541" cy="4352364"/>
          </a:xfrm>
        </p:spPr>
        <p:txBody>
          <a:bodyPr>
            <a:normAutofit/>
          </a:bodyPr>
          <a:lstStyle/>
          <a:p>
            <a:r>
              <a:rPr lang="el-GR" sz="1800" dirty="0">
                <a:effectLst/>
                <a:ea typeface="Calibri" panose="020F0502020204030204" pitchFamily="34" charset="0"/>
                <a:cs typeface="Times New Roman" panose="02020603050405020304" pitchFamily="18" charset="0"/>
              </a:rPr>
              <a:t>Το πλήθος διαφορετικών αισθητήρων από μόνο του αποτελεί σημαντική πηγή ψηφιακών πειστηρίων που μπορούν να παρέχουν ουσιαστικές πληροφορίες σε έναν ερευνητή</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ενδεικτικά ένα σύγχρονο </a:t>
            </a:r>
            <a:r>
              <a:rPr lang="en-US" sz="1800" dirty="0">
                <a:effectLst/>
                <a:ea typeface="Calibri" panose="020F0502020204030204" pitchFamily="34" charset="0"/>
                <a:cs typeface="Times New Roman" panose="02020603050405020304" pitchFamily="18" charset="0"/>
              </a:rPr>
              <a:t>smartphone </a:t>
            </a:r>
            <a:r>
              <a:rPr lang="el-GR" sz="1800" dirty="0">
                <a:effectLst/>
                <a:ea typeface="Calibri" panose="020F0502020204030204" pitchFamily="34" charset="0"/>
                <a:cs typeface="Times New Roman" panose="02020603050405020304" pitchFamily="18" charset="0"/>
              </a:rPr>
              <a:t>περιλαμβάνει πάνω από 10 αισθητήρες)</a:t>
            </a:r>
          </a:p>
          <a:p>
            <a:pPr lvl="1"/>
            <a:r>
              <a:rPr lang="el-GR" dirty="0">
                <a:ea typeface="Calibri" panose="020F0502020204030204" pitchFamily="34" charset="0"/>
                <a:cs typeface="Times New Roman" panose="02020603050405020304" pitchFamily="18" charset="0"/>
              </a:rPr>
              <a:t>Τα δεδομένα τους μπορούν να δώσουν μια σαφή εικόνα για το πλαίσιο τέλεσης τους εγκλήματος</a:t>
            </a:r>
          </a:p>
          <a:p>
            <a:pPr lvl="1"/>
            <a:r>
              <a:rPr lang="el-GR" dirty="0">
                <a:ea typeface="Calibri" panose="020F0502020204030204" pitchFamily="34" charset="0"/>
                <a:cs typeface="Times New Roman" panose="02020603050405020304" pitchFamily="18" charset="0"/>
              </a:rPr>
              <a:t>Συνήθως δεν αποθηκεύονται, αλλά χρησιμοποιούνται ως </a:t>
            </a:r>
            <a:r>
              <a:rPr lang="el-GR" dirty="0" err="1">
                <a:ea typeface="Calibri" panose="020F0502020204030204" pitchFamily="34" charset="0"/>
                <a:cs typeface="Times New Roman" panose="02020603050405020304" pitchFamily="18" charset="0"/>
              </a:rPr>
              <a:t>μεταδεδομένα</a:t>
            </a:r>
            <a:endParaRPr lang="el-GR" dirty="0"/>
          </a:p>
          <a:p>
            <a:r>
              <a:rPr lang="el-GR" sz="1800" dirty="0"/>
              <a:t>Αποτελούν κρίσιμα στοιχεία όχι μόνο για την εξιχνίαση ενός κυβερνοεγκλήματος, αλλά και για την απόδειξη ύπαρξης (ενδεχόμενου) δόλου φανερώνοντας στοιχεία της συμπεριφοράς του υποκειμένου</a:t>
            </a:r>
          </a:p>
          <a:p>
            <a:r>
              <a:rPr lang="el-GR" sz="1800" dirty="0"/>
              <a:t>Ζητήματα ιδιωτικότητας και προστασίας προσωπικών δεδομένων εξαιτίας των πληροφοριών που μπορούν να αποκαλύψουν για ένα άτομο</a:t>
            </a:r>
          </a:p>
          <a:p>
            <a:pPr lvl="1"/>
            <a:r>
              <a:rPr lang="el-GR" sz="1600" dirty="0"/>
              <a:t>Μπορεί να ισχύουν αυστηροί περιορισμοί ως προς την συλλογή των δεδομένων</a:t>
            </a:r>
          </a:p>
        </p:txBody>
      </p:sp>
    </p:spTree>
    <p:extLst>
      <p:ext uri="{BB962C8B-B14F-4D97-AF65-F5344CB8AC3E}">
        <p14:creationId xmlns:p14="http://schemas.microsoft.com/office/powerpoint/2010/main" val="2439472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E757-7E54-F200-F4D3-62DBEFBD95F5}"/>
              </a:ext>
            </a:extLst>
          </p:cNvPr>
          <p:cNvSpPr>
            <a:spLocks noGrp="1"/>
          </p:cNvSpPr>
          <p:nvPr>
            <p:ph type="title"/>
          </p:nvPr>
        </p:nvSpPr>
        <p:spPr/>
        <p:txBody>
          <a:bodyPr/>
          <a:lstStyle/>
          <a:p>
            <a:r>
              <a:rPr lang="en-US" dirty="0"/>
              <a:t>Network Forensics</a:t>
            </a:r>
            <a:endParaRPr lang="el-GR" dirty="0"/>
          </a:p>
        </p:txBody>
      </p:sp>
      <p:sp>
        <p:nvSpPr>
          <p:cNvPr id="3" name="Content Placeholder 2">
            <a:extLst>
              <a:ext uri="{FF2B5EF4-FFF2-40B4-BE49-F238E27FC236}">
                <a16:creationId xmlns:a16="http://schemas.microsoft.com/office/drawing/2014/main" id="{1EF8DB3C-8AC0-5961-F265-74E7BA4E252C}"/>
              </a:ext>
            </a:extLst>
          </p:cNvPr>
          <p:cNvSpPr>
            <a:spLocks noGrp="1"/>
          </p:cNvSpPr>
          <p:nvPr>
            <p:ph idx="1"/>
          </p:nvPr>
        </p:nvSpPr>
        <p:spPr>
          <a:xfrm>
            <a:off x="646111" y="1754338"/>
            <a:ext cx="5026901" cy="4478511"/>
          </a:xfrm>
        </p:spPr>
        <p:txBody>
          <a:bodyPr>
            <a:normAutofit/>
          </a:bodyPr>
          <a:lstStyle/>
          <a:p>
            <a:r>
              <a:rPr lang="el-GR" dirty="0"/>
              <a:t>Ανάλυση της κίνησης ενός δικτύου και των αρχείων καταγραφής για την συλλογή πληροφοριών και την εύρεση ψηφιακών πειστηρίων ή για την ανίχνευση εισβολών</a:t>
            </a:r>
          </a:p>
          <a:p>
            <a:r>
              <a:rPr lang="el-GR" dirty="0"/>
              <a:t>Αφορά τα φυσικά μέσα (π.χ. ομοαξονικά καλώδια και ραδιοσυχνότητες), τις συσκευές υλοποίησης του δικτύου (</a:t>
            </a:r>
            <a:r>
              <a:rPr lang="en-US" dirty="0"/>
              <a:t>switches, routers)</a:t>
            </a:r>
            <a:r>
              <a:rPr lang="el-GR" dirty="0"/>
              <a:t>, τα </a:t>
            </a:r>
            <a:r>
              <a:rPr lang="en-US" dirty="0"/>
              <a:t>IDS </a:t>
            </a:r>
            <a:r>
              <a:rPr lang="el-GR" dirty="0"/>
              <a:t>και τα </a:t>
            </a:r>
            <a:r>
              <a:rPr lang="en-US" dirty="0"/>
              <a:t>Firewall</a:t>
            </a:r>
            <a:endParaRPr lang="el-GR" dirty="0"/>
          </a:p>
          <a:p>
            <a:pPr marL="0" indent="0">
              <a:buNone/>
            </a:pPr>
            <a:r>
              <a:rPr lang="el-GR" dirty="0"/>
              <a:t>	</a:t>
            </a:r>
          </a:p>
          <a:p>
            <a:pPr marL="0" indent="0">
              <a:buNone/>
            </a:pPr>
            <a:endParaRPr lang="el-GR" dirty="0"/>
          </a:p>
        </p:txBody>
      </p:sp>
      <p:sp>
        <p:nvSpPr>
          <p:cNvPr id="4" name="TextBox 3">
            <a:extLst>
              <a:ext uri="{FF2B5EF4-FFF2-40B4-BE49-F238E27FC236}">
                <a16:creationId xmlns:a16="http://schemas.microsoft.com/office/drawing/2014/main" id="{3A0BB60C-4C0F-6E70-ABFE-0C2AD3D93342}"/>
              </a:ext>
            </a:extLst>
          </p:cNvPr>
          <p:cNvSpPr txBox="1"/>
          <p:nvPr/>
        </p:nvSpPr>
        <p:spPr>
          <a:xfrm>
            <a:off x="6096000" y="1754338"/>
            <a:ext cx="5203371" cy="4801314"/>
          </a:xfrm>
          <a:prstGeom prst="rect">
            <a:avLst/>
          </a:prstGeom>
          <a:noFill/>
        </p:spPr>
        <p:txBody>
          <a:bodyPr wrap="square" rtlCol="0">
            <a:spAutoFit/>
          </a:bodyPr>
          <a:lstStyle/>
          <a:p>
            <a:pPr marL="285750" indent="-285750">
              <a:buClr>
                <a:schemeClr val="accent1">
                  <a:lumMod val="60000"/>
                  <a:lumOff val="40000"/>
                </a:schemeClr>
              </a:buClr>
              <a:buFont typeface="Wingdings 3" panose="05040102010807070707" pitchFamily="18" charset="2"/>
              <a:buChar char=""/>
            </a:pPr>
            <a:r>
              <a:rPr lang="el-GR" dirty="0"/>
              <a:t>Τα δεδομένα που συλλέγονται μπορεί να είναι</a:t>
            </a:r>
            <a:r>
              <a:rPr lang="en-US" dirty="0"/>
              <a:t>:</a:t>
            </a:r>
          </a:p>
          <a:p>
            <a:pPr marL="914400" lvl="1" indent="-457200">
              <a:buClr>
                <a:schemeClr val="accent1">
                  <a:lumMod val="60000"/>
                  <a:lumOff val="40000"/>
                </a:schemeClr>
              </a:buClr>
              <a:buFont typeface="+mj-lt"/>
              <a:buAutoNum type="arabicPeriod"/>
            </a:pPr>
            <a:r>
              <a:rPr lang="el-GR" dirty="0"/>
              <a:t>Ακριβές και πλήρες αντίγραφο της κίνησης του δικτύου</a:t>
            </a:r>
          </a:p>
          <a:p>
            <a:pPr marL="914400" lvl="1" indent="-457200">
              <a:buClr>
                <a:schemeClr val="accent1">
                  <a:lumMod val="60000"/>
                  <a:lumOff val="40000"/>
                </a:schemeClr>
              </a:buClr>
              <a:buFont typeface="+mj-lt"/>
              <a:buAutoNum type="arabicPeriod"/>
            </a:pPr>
            <a:r>
              <a:rPr lang="el-GR" dirty="0"/>
              <a:t>Κίνηση που ανταποκρίνεται σε μια συγκεκριμένη συνεδρία (</a:t>
            </a:r>
            <a:r>
              <a:rPr lang="en-US" dirty="0"/>
              <a:t>session)</a:t>
            </a:r>
          </a:p>
          <a:p>
            <a:pPr marL="914400" lvl="1" indent="-457200">
              <a:buClr>
                <a:schemeClr val="accent1">
                  <a:lumMod val="60000"/>
                  <a:lumOff val="40000"/>
                </a:schemeClr>
              </a:buClr>
              <a:buFont typeface="+mj-lt"/>
              <a:buAutoNum type="arabicPeriod"/>
            </a:pPr>
            <a:r>
              <a:rPr lang="el-GR" dirty="0"/>
              <a:t>Συναγερμοί που ενεργοποίησε ύποπτη κίνηση στο δίκτυο</a:t>
            </a:r>
          </a:p>
          <a:p>
            <a:pPr marL="914400" lvl="1" indent="-457200">
              <a:buClr>
                <a:schemeClr val="accent1">
                  <a:lumMod val="60000"/>
                  <a:lumOff val="40000"/>
                </a:schemeClr>
              </a:buClr>
              <a:buFont typeface="+mj-lt"/>
              <a:buAutoNum type="arabicPeriod"/>
            </a:pPr>
            <a:r>
              <a:rPr lang="el-GR" dirty="0"/>
              <a:t>Στατιστικά στοιχεία του δικτύου 	</a:t>
            </a:r>
          </a:p>
          <a:p>
            <a:pPr marL="457200" indent="-457200">
              <a:buFont typeface="+mj-lt"/>
              <a:buAutoNum type="arabicPeriod"/>
            </a:pPr>
            <a:endParaRPr lang="el-GR" dirty="0"/>
          </a:p>
          <a:p>
            <a:pPr marL="285750" indent="-285750">
              <a:buClr>
                <a:schemeClr val="accent1">
                  <a:lumMod val="60000"/>
                  <a:lumOff val="40000"/>
                </a:schemeClr>
              </a:buClr>
              <a:buFont typeface="Wingdings 3" panose="05040102010807070707" pitchFamily="18" charset="2"/>
              <a:buChar char=""/>
            </a:pPr>
            <a:r>
              <a:rPr lang="el-GR" dirty="0"/>
              <a:t>Ο ερευνητής πρέπει να επιλέξει το βαθμό και το βάθος της καταγραφής προκειμένου η συλλογή να είναι αποτελεσματική, χωρίς τα δεδομένα που συλλέγονται να είναι περισσότερα από αυτά που χρειάζονται πραγματικά</a:t>
            </a:r>
          </a:p>
          <a:p>
            <a:endParaRPr lang="el-GR" dirty="0"/>
          </a:p>
        </p:txBody>
      </p:sp>
    </p:spTree>
    <p:extLst>
      <p:ext uri="{BB962C8B-B14F-4D97-AF65-F5344CB8AC3E}">
        <p14:creationId xmlns:p14="http://schemas.microsoft.com/office/powerpoint/2010/main" val="3102621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DD43-434B-F771-BA82-6053FBCCE328}"/>
              </a:ext>
            </a:extLst>
          </p:cNvPr>
          <p:cNvSpPr>
            <a:spLocks noGrp="1"/>
          </p:cNvSpPr>
          <p:nvPr>
            <p:ph type="title"/>
          </p:nvPr>
        </p:nvSpPr>
        <p:spPr>
          <a:xfrm>
            <a:off x="646112" y="453264"/>
            <a:ext cx="9404723" cy="829430"/>
          </a:xfrm>
        </p:spPr>
        <p:txBody>
          <a:bodyPr/>
          <a:lstStyle/>
          <a:p>
            <a:r>
              <a:rPr lang="el-GR" sz="3600" dirty="0"/>
              <a:t>Πως</a:t>
            </a:r>
            <a:r>
              <a:rPr lang="en-US" sz="3600" dirty="0"/>
              <a:t> </a:t>
            </a:r>
            <a:r>
              <a:rPr lang="el-GR" sz="3600" dirty="0"/>
              <a:t>γίνεται η συλλογή των δεδομένων; </a:t>
            </a:r>
          </a:p>
        </p:txBody>
      </p:sp>
      <p:sp>
        <p:nvSpPr>
          <p:cNvPr id="4" name="Rectangle: Rounded Corners 3">
            <a:extLst>
              <a:ext uri="{FF2B5EF4-FFF2-40B4-BE49-F238E27FC236}">
                <a16:creationId xmlns:a16="http://schemas.microsoft.com/office/drawing/2014/main" id="{337E766A-B6AE-AB03-8A3B-EE9721D85761}"/>
              </a:ext>
            </a:extLst>
          </p:cNvPr>
          <p:cNvSpPr/>
          <p:nvPr/>
        </p:nvSpPr>
        <p:spPr>
          <a:xfrm>
            <a:off x="646112" y="1597401"/>
            <a:ext cx="2981672" cy="2189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Παθητικά</a:t>
            </a:r>
          </a:p>
          <a:p>
            <a:pPr algn="ctr"/>
            <a:endParaRPr lang="el-GR" sz="1600" dirty="0">
              <a:latin typeface="+mj-lt"/>
            </a:endParaRPr>
          </a:p>
          <a:p>
            <a:pPr algn="ctr"/>
            <a:r>
              <a:rPr lang="el-GR" sz="1600" dirty="0">
                <a:latin typeface="+mj-lt"/>
              </a:rPr>
              <a:t>Η διαδικασία της συλλογής δεν συνεισφέρει στην ήδη υπάρχουσα κίνηση του δικτύου</a:t>
            </a:r>
          </a:p>
        </p:txBody>
      </p:sp>
      <p:sp>
        <p:nvSpPr>
          <p:cNvPr id="5" name="Rectangle: Rounded Corners 4">
            <a:extLst>
              <a:ext uri="{FF2B5EF4-FFF2-40B4-BE49-F238E27FC236}">
                <a16:creationId xmlns:a16="http://schemas.microsoft.com/office/drawing/2014/main" id="{DDD2C677-145F-ED3B-7684-B3316BF18C32}"/>
              </a:ext>
            </a:extLst>
          </p:cNvPr>
          <p:cNvSpPr/>
          <p:nvPr/>
        </p:nvSpPr>
        <p:spPr>
          <a:xfrm>
            <a:off x="4310304" y="1616412"/>
            <a:ext cx="2981673" cy="21703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Ενεργητικά</a:t>
            </a:r>
          </a:p>
          <a:p>
            <a:pPr algn="ctr"/>
            <a:endParaRPr lang="el-GR" sz="1600" b="1" dirty="0">
              <a:latin typeface="+mj-lt"/>
            </a:endParaRPr>
          </a:p>
          <a:p>
            <a:pPr algn="ctr"/>
            <a:r>
              <a:rPr lang="el-GR" sz="1600" dirty="0">
                <a:effectLst/>
                <a:latin typeface="+mj-lt"/>
                <a:ea typeface="Calibri" panose="020F0502020204030204" pitchFamily="34" charset="0"/>
                <a:cs typeface="Times New Roman" panose="02020603050405020304" pitchFamily="18" charset="0"/>
              </a:rPr>
              <a:t>Αλληλεπίδραση με τα συστήματα ενός δικτύου για την συλλογή δεδομένων</a:t>
            </a:r>
            <a:endParaRPr lang="en-US" sz="1600" dirty="0">
              <a:effectLst/>
              <a:latin typeface="+mj-lt"/>
              <a:ea typeface="Calibri" panose="020F0502020204030204" pitchFamily="34" charset="0"/>
              <a:cs typeface="Times New Roman" panose="02020603050405020304" pitchFamily="18" charset="0"/>
            </a:endParaRPr>
          </a:p>
          <a:p>
            <a:pPr algn="ctr"/>
            <a:r>
              <a:rPr lang="el-GR" sz="1600" dirty="0">
                <a:latin typeface="+mj-lt"/>
                <a:ea typeface="Calibri" panose="020F0502020204030204" pitchFamily="34" charset="0"/>
                <a:cs typeface="Times New Roman" panose="02020603050405020304" pitchFamily="18" charset="0"/>
              </a:rPr>
              <a:t>π.χ. ένα </a:t>
            </a:r>
            <a:r>
              <a:rPr lang="en-US" sz="1600" dirty="0" err="1">
                <a:latin typeface="+mj-lt"/>
                <a:ea typeface="Calibri" panose="020F0502020204030204" pitchFamily="34" charset="0"/>
                <a:cs typeface="Times New Roman" panose="02020603050405020304" pitchFamily="18" charset="0"/>
              </a:rPr>
              <a:t>nmap</a:t>
            </a:r>
            <a:r>
              <a:rPr lang="en-US" sz="1600" dirty="0">
                <a:latin typeface="+mj-lt"/>
                <a:ea typeface="Calibri" panose="020F0502020204030204" pitchFamily="34" charset="0"/>
                <a:cs typeface="Times New Roman" panose="02020603050405020304" pitchFamily="18" charset="0"/>
              </a:rPr>
              <a:t> scan </a:t>
            </a:r>
            <a:endParaRPr lang="el-GR" sz="1600" dirty="0">
              <a:latin typeface="+mj-lt"/>
            </a:endParaRPr>
          </a:p>
        </p:txBody>
      </p:sp>
      <p:sp>
        <p:nvSpPr>
          <p:cNvPr id="6" name="TextBox 5">
            <a:extLst>
              <a:ext uri="{FF2B5EF4-FFF2-40B4-BE49-F238E27FC236}">
                <a16:creationId xmlns:a16="http://schemas.microsoft.com/office/drawing/2014/main" id="{89232B7F-7A9B-C930-5744-55E133581D82}"/>
              </a:ext>
            </a:extLst>
          </p:cNvPr>
          <p:cNvSpPr txBox="1"/>
          <p:nvPr/>
        </p:nvSpPr>
        <p:spPr>
          <a:xfrm>
            <a:off x="635355" y="4140313"/>
            <a:ext cx="9404723" cy="1200329"/>
          </a:xfrm>
          <a:prstGeom prst="rect">
            <a:avLst/>
          </a:prstGeom>
          <a:noFill/>
        </p:spPr>
        <p:txBody>
          <a:bodyPr wrap="square" rtlCol="0">
            <a:spAutoFit/>
          </a:bodyPr>
          <a:lstStyle/>
          <a:p>
            <a:r>
              <a:rPr lang="el-GR" b="1" dirty="0"/>
              <a:t>Προσοχή! </a:t>
            </a:r>
            <a:r>
              <a:rPr lang="el-GR" dirty="0"/>
              <a:t>Πάντα στοχεύουμε στην διασφάλιση του </a:t>
            </a:r>
            <a:r>
              <a:rPr lang="en-US" dirty="0"/>
              <a:t>Chain of Custody. </a:t>
            </a:r>
            <a:r>
              <a:rPr lang="el-GR" dirty="0"/>
              <a:t>Κατά τη διαδικασία της συλλογής δεν πρέπει να </a:t>
            </a:r>
            <a:r>
              <a:rPr lang="el-GR" dirty="0">
                <a:effectLst/>
                <a:latin typeface="+mj-lt"/>
                <a:ea typeface="Calibri" panose="020F0502020204030204" pitchFamily="34" charset="0"/>
                <a:cs typeface="Times New Roman" panose="02020603050405020304" pitchFamily="18" charset="0"/>
              </a:rPr>
              <a:t>δημιουργηθούν καινούργια δεδομένα</a:t>
            </a:r>
            <a:r>
              <a:rPr lang="en-US" dirty="0">
                <a:effectLst/>
                <a:latin typeface="+mj-lt"/>
                <a:ea typeface="Calibri" panose="020F0502020204030204" pitchFamily="34" charset="0"/>
                <a:cs typeface="Times New Roman" panose="02020603050405020304" pitchFamily="18" charset="0"/>
              </a:rPr>
              <a:t>, </a:t>
            </a:r>
            <a:r>
              <a:rPr lang="el-GR" dirty="0">
                <a:effectLst/>
                <a:latin typeface="+mj-lt"/>
                <a:ea typeface="Calibri" panose="020F0502020204030204" pitchFamily="34" charset="0"/>
                <a:cs typeface="Times New Roman" panose="02020603050405020304" pitchFamily="18" charset="0"/>
              </a:rPr>
              <a:t>να αλλοιωθούν τα πακέτα που μεταδίδονται ή οι ρυθμίσεις του δικτύου</a:t>
            </a:r>
          </a:p>
          <a:p>
            <a:endParaRPr lang="el-GR" dirty="0">
              <a:effectLst/>
              <a:latin typeface="+mj-l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7BD6EB72-4A2C-C463-B1EE-BD0A0F7DED1F}"/>
              </a:ext>
            </a:extLst>
          </p:cNvPr>
          <p:cNvSpPr txBox="1"/>
          <p:nvPr/>
        </p:nvSpPr>
        <p:spPr>
          <a:xfrm>
            <a:off x="3723895" y="2540305"/>
            <a:ext cx="586409" cy="430887"/>
          </a:xfrm>
          <a:prstGeom prst="rect">
            <a:avLst/>
          </a:prstGeom>
          <a:noFill/>
        </p:spPr>
        <p:txBody>
          <a:bodyPr wrap="square" rtlCol="0">
            <a:spAutoFit/>
          </a:bodyPr>
          <a:lstStyle/>
          <a:p>
            <a:pPr algn="ctr"/>
            <a:r>
              <a:rPr lang="el-GR" sz="2200" b="1" dirty="0"/>
              <a:t>ή</a:t>
            </a:r>
          </a:p>
        </p:txBody>
      </p:sp>
      <p:sp>
        <p:nvSpPr>
          <p:cNvPr id="9" name="Rectangle: Rounded Corners 8">
            <a:extLst>
              <a:ext uri="{FF2B5EF4-FFF2-40B4-BE49-F238E27FC236}">
                <a16:creationId xmlns:a16="http://schemas.microsoft.com/office/drawing/2014/main" id="{75D35179-683B-0308-A409-0C5A92F8B739}"/>
              </a:ext>
            </a:extLst>
          </p:cNvPr>
          <p:cNvSpPr/>
          <p:nvPr/>
        </p:nvSpPr>
        <p:spPr>
          <a:xfrm>
            <a:off x="8549242" y="1517395"/>
            <a:ext cx="2981673" cy="1435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Ενσύρματα</a:t>
            </a:r>
          </a:p>
          <a:p>
            <a:pPr algn="ctr"/>
            <a:endParaRPr lang="el-GR" sz="1000" b="1" dirty="0"/>
          </a:p>
          <a:p>
            <a:pPr marL="285750" indent="-285750">
              <a:buFont typeface="Arial" panose="020B0604020202020204" pitchFamily="34" charset="0"/>
              <a:buChar char="•"/>
            </a:pPr>
            <a:r>
              <a:rPr lang="en-US" sz="1600" dirty="0">
                <a:effectLst/>
                <a:latin typeface="+mj-lt"/>
                <a:ea typeface="Calibri" panose="020F0502020204030204" pitchFamily="34" charset="0"/>
                <a:cs typeface="Times New Roman" panose="02020603050405020304" pitchFamily="18" charset="0"/>
              </a:rPr>
              <a:t>Network taps</a:t>
            </a:r>
          </a:p>
          <a:p>
            <a:pPr marL="285750" indent="-285750">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Vampire taps</a:t>
            </a:r>
          </a:p>
          <a:p>
            <a:pPr marL="285750" indent="-285750">
              <a:buFont typeface="Arial" panose="020B0604020202020204" pitchFamily="34" charset="0"/>
              <a:buChar char="•"/>
            </a:pPr>
            <a:r>
              <a:rPr lang="en-US" sz="1600" dirty="0">
                <a:latin typeface="+mj-lt"/>
                <a:ea typeface="Calibri" panose="020F0502020204030204" pitchFamily="34" charset="0"/>
                <a:cs typeface="Times New Roman" panose="02020603050405020304" pitchFamily="18" charset="0"/>
              </a:rPr>
              <a:t>Hubs/Switches</a:t>
            </a:r>
            <a:endParaRPr lang="el-GR" sz="1600" dirty="0">
              <a:latin typeface="+mj-lt"/>
            </a:endParaRPr>
          </a:p>
        </p:txBody>
      </p:sp>
      <p:sp>
        <p:nvSpPr>
          <p:cNvPr id="10" name="Rectangle: Rounded Corners 9">
            <a:extLst>
              <a:ext uri="{FF2B5EF4-FFF2-40B4-BE49-F238E27FC236}">
                <a16:creationId xmlns:a16="http://schemas.microsoft.com/office/drawing/2014/main" id="{CEC9AC2D-FF05-C51E-9870-57AE041C75DC}"/>
              </a:ext>
            </a:extLst>
          </p:cNvPr>
          <p:cNvSpPr/>
          <p:nvPr/>
        </p:nvSpPr>
        <p:spPr>
          <a:xfrm>
            <a:off x="8549242" y="3027574"/>
            <a:ext cx="2981673" cy="868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Ασύρματα</a:t>
            </a:r>
          </a:p>
          <a:p>
            <a:pPr algn="ctr"/>
            <a:endParaRPr lang="el-GR" sz="1000" b="1" dirty="0"/>
          </a:p>
          <a:p>
            <a:pPr marL="285750" indent="-285750">
              <a:buFont typeface="Arial" panose="020B0604020202020204" pitchFamily="34" charset="0"/>
              <a:buChar char="•"/>
            </a:pPr>
            <a:r>
              <a:rPr lang="el-GR" sz="1600" dirty="0">
                <a:effectLst/>
                <a:latin typeface="+mj-lt"/>
                <a:ea typeface="Calibri" panose="020F0502020204030204" pitchFamily="34" charset="0"/>
                <a:cs typeface="Times New Roman" panose="02020603050405020304" pitchFamily="18" charset="0"/>
              </a:rPr>
              <a:t>Αναλυτές φάσματος </a:t>
            </a:r>
            <a:endParaRPr lang="el-GR" sz="1600" dirty="0">
              <a:latin typeface="+mj-lt"/>
            </a:endParaRPr>
          </a:p>
        </p:txBody>
      </p:sp>
      <p:sp>
        <p:nvSpPr>
          <p:cNvPr id="11" name="TextBox 10">
            <a:extLst>
              <a:ext uri="{FF2B5EF4-FFF2-40B4-BE49-F238E27FC236}">
                <a16:creationId xmlns:a16="http://schemas.microsoft.com/office/drawing/2014/main" id="{2E6B9C20-EF0A-B582-6816-702FB87CAD15}"/>
              </a:ext>
            </a:extLst>
          </p:cNvPr>
          <p:cNvSpPr txBox="1"/>
          <p:nvPr/>
        </p:nvSpPr>
        <p:spPr>
          <a:xfrm>
            <a:off x="7434470" y="2562792"/>
            <a:ext cx="1023730" cy="400110"/>
          </a:xfrm>
          <a:prstGeom prst="rect">
            <a:avLst/>
          </a:prstGeom>
          <a:noFill/>
        </p:spPr>
        <p:txBody>
          <a:bodyPr wrap="square" rtlCol="0">
            <a:spAutoFit/>
          </a:bodyPr>
          <a:lstStyle/>
          <a:p>
            <a:pPr algn="ctr"/>
            <a:r>
              <a:rPr lang="el-GR" sz="2000" b="1" dirty="0"/>
              <a:t>πως;</a:t>
            </a:r>
          </a:p>
        </p:txBody>
      </p:sp>
      <p:pic>
        <p:nvPicPr>
          <p:cNvPr id="8" name="Picture 7" descr="Icon&#10;&#10;Description automatically generated">
            <a:extLst>
              <a:ext uri="{FF2B5EF4-FFF2-40B4-BE49-F238E27FC236}">
                <a16:creationId xmlns:a16="http://schemas.microsoft.com/office/drawing/2014/main" id="{2AFE75FB-7D15-37E1-7E87-F0AA4931DE79}"/>
              </a:ext>
            </a:extLst>
          </p:cNvPr>
          <p:cNvPicPr>
            <a:picLocks noChangeAspect="1"/>
          </p:cNvPicPr>
          <p:nvPr/>
        </p:nvPicPr>
        <p:blipFill>
          <a:blip r:embed="rId2"/>
          <a:stretch>
            <a:fillRect/>
          </a:stretch>
        </p:blipFill>
        <p:spPr>
          <a:xfrm>
            <a:off x="6060197" y="5915650"/>
            <a:ext cx="508043" cy="508043"/>
          </a:xfrm>
          <a:prstGeom prst="rect">
            <a:avLst/>
          </a:prstGeom>
        </p:spPr>
      </p:pic>
      <p:pic>
        <p:nvPicPr>
          <p:cNvPr id="22" name="Picture 21" descr="Logo&#10;&#10;Description automatically generated">
            <a:extLst>
              <a:ext uri="{FF2B5EF4-FFF2-40B4-BE49-F238E27FC236}">
                <a16:creationId xmlns:a16="http://schemas.microsoft.com/office/drawing/2014/main" id="{6F216C97-D36C-4C2F-BED4-9E77FFFFB9E3}"/>
              </a:ext>
            </a:extLst>
          </p:cNvPr>
          <p:cNvPicPr>
            <a:picLocks noChangeAspect="1"/>
          </p:cNvPicPr>
          <p:nvPr/>
        </p:nvPicPr>
        <p:blipFill>
          <a:blip r:embed="rId3"/>
          <a:stretch>
            <a:fillRect/>
          </a:stretch>
        </p:blipFill>
        <p:spPr>
          <a:xfrm>
            <a:off x="4487711" y="5990257"/>
            <a:ext cx="1217672" cy="358831"/>
          </a:xfrm>
          <a:prstGeom prst="rect">
            <a:avLst/>
          </a:prstGeom>
        </p:spPr>
      </p:pic>
      <p:pic>
        <p:nvPicPr>
          <p:cNvPr id="24" name="Picture 23" descr="Logo&#10;&#10;Description automatically generated">
            <a:extLst>
              <a:ext uri="{FF2B5EF4-FFF2-40B4-BE49-F238E27FC236}">
                <a16:creationId xmlns:a16="http://schemas.microsoft.com/office/drawing/2014/main" id="{48C489D7-F0AE-5962-E514-B5C70C96E992}"/>
              </a:ext>
            </a:extLst>
          </p:cNvPr>
          <p:cNvPicPr>
            <a:picLocks noChangeAspect="1"/>
          </p:cNvPicPr>
          <p:nvPr/>
        </p:nvPicPr>
        <p:blipFill>
          <a:blip r:embed="rId4"/>
          <a:stretch>
            <a:fillRect/>
          </a:stretch>
        </p:blipFill>
        <p:spPr>
          <a:xfrm>
            <a:off x="6787647" y="5256995"/>
            <a:ext cx="1226671" cy="606595"/>
          </a:xfrm>
          <a:prstGeom prst="rect">
            <a:avLst/>
          </a:prstGeom>
        </p:spPr>
      </p:pic>
      <p:sp>
        <p:nvSpPr>
          <p:cNvPr id="25" name="TextBox 24">
            <a:extLst>
              <a:ext uri="{FF2B5EF4-FFF2-40B4-BE49-F238E27FC236}">
                <a16:creationId xmlns:a16="http://schemas.microsoft.com/office/drawing/2014/main" id="{43DD6E72-3B57-742B-0638-CFF0FBE38CB2}"/>
              </a:ext>
            </a:extLst>
          </p:cNvPr>
          <p:cNvSpPr txBox="1"/>
          <p:nvPr/>
        </p:nvSpPr>
        <p:spPr>
          <a:xfrm>
            <a:off x="4907615" y="5344850"/>
            <a:ext cx="1595536" cy="430887"/>
          </a:xfrm>
          <a:prstGeom prst="rect">
            <a:avLst/>
          </a:prstGeom>
          <a:noFill/>
        </p:spPr>
        <p:txBody>
          <a:bodyPr wrap="square" rtlCol="0">
            <a:spAutoFit/>
          </a:bodyPr>
          <a:lstStyle/>
          <a:p>
            <a:r>
              <a:rPr lang="en-US" sz="2200" b="1" dirty="0" err="1"/>
              <a:t>TCPDump</a:t>
            </a:r>
            <a:endParaRPr lang="el-GR" sz="2200" b="1" dirty="0"/>
          </a:p>
        </p:txBody>
      </p:sp>
      <p:sp>
        <p:nvSpPr>
          <p:cNvPr id="26" name="TextBox 25">
            <a:extLst>
              <a:ext uri="{FF2B5EF4-FFF2-40B4-BE49-F238E27FC236}">
                <a16:creationId xmlns:a16="http://schemas.microsoft.com/office/drawing/2014/main" id="{C6527B3C-1C92-B803-4623-A6C536C2DED0}"/>
              </a:ext>
            </a:extLst>
          </p:cNvPr>
          <p:cNvSpPr txBox="1"/>
          <p:nvPr/>
        </p:nvSpPr>
        <p:spPr>
          <a:xfrm>
            <a:off x="6798404" y="5954227"/>
            <a:ext cx="1595536" cy="430887"/>
          </a:xfrm>
          <a:prstGeom prst="rect">
            <a:avLst/>
          </a:prstGeom>
          <a:noFill/>
        </p:spPr>
        <p:txBody>
          <a:bodyPr wrap="square" rtlCol="0">
            <a:spAutoFit/>
          </a:bodyPr>
          <a:lstStyle/>
          <a:p>
            <a:r>
              <a:rPr lang="en-US" sz="2200" b="1" dirty="0" err="1"/>
              <a:t>Ngrep</a:t>
            </a:r>
            <a:endParaRPr lang="el-GR" sz="2200" b="1" dirty="0"/>
          </a:p>
        </p:txBody>
      </p:sp>
      <p:sp>
        <p:nvSpPr>
          <p:cNvPr id="27" name="TextBox 26">
            <a:extLst>
              <a:ext uri="{FF2B5EF4-FFF2-40B4-BE49-F238E27FC236}">
                <a16:creationId xmlns:a16="http://schemas.microsoft.com/office/drawing/2014/main" id="{A4CB33F7-6EA0-32D5-BEA4-91BB119E01F4}"/>
              </a:ext>
            </a:extLst>
          </p:cNvPr>
          <p:cNvSpPr txBox="1"/>
          <p:nvPr/>
        </p:nvSpPr>
        <p:spPr>
          <a:xfrm>
            <a:off x="517308" y="5635855"/>
            <a:ext cx="3792996" cy="369332"/>
          </a:xfrm>
          <a:prstGeom prst="rect">
            <a:avLst/>
          </a:prstGeom>
          <a:noFill/>
        </p:spPr>
        <p:txBody>
          <a:bodyPr wrap="square" rtlCol="0">
            <a:spAutoFit/>
          </a:bodyPr>
          <a:lstStyle/>
          <a:p>
            <a:pPr algn="r"/>
            <a:r>
              <a:rPr lang="el-GR" dirty="0"/>
              <a:t>Εργαλεία καταγραφής κίνησης</a:t>
            </a:r>
            <a:r>
              <a:rPr lang="en-US" dirty="0"/>
              <a:t>:</a:t>
            </a:r>
            <a:endParaRPr lang="el-GR" dirty="0"/>
          </a:p>
        </p:txBody>
      </p:sp>
    </p:spTree>
    <p:extLst>
      <p:ext uri="{BB962C8B-B14F-4D97-AF65-F5344CB8AC3E}">
        <p14:creationId xmlns:p14="http://schemas.microsoft.com/office/powerpoint/2010/main" val="1162804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7689-6B45-3F6F-CE45-864E0448FCBB}"/>
              </a:ext>
            </a:extLst>
          </p:cNvPr>
          <p:cNvSpPr>
            <a:spLocks noGrp="1"/>
          </p:cNvSpPr>
          <p:nvPr>
            <p:ph type="title"/>
          </p:nvPr>
        </p:nvSpPr>
        <p:spPr>
          <a:xfrm>
            <a:off x="646111" y="424726"/>
            <a:ext cx="9404723" cy="1087847"/>
          </a:xfrm>
        </p:spPr>
        <p:txBody>
          <a:bodyPr/>
          <a:lstStyle/>
          <a:p>
            <a:r>
              <a:rPr lang="el-GR" sz="3800" dirty="0"/>
              <a:t>Ο ερευνητής ως επιτιθέμενος</a:t>
            </a:r>
          </a:p>
        </p:txBody>
      </p:sp>
      <p:sp>
        <p:nvSpPr>
          <p:cNvPr id="3" name="Content Placeholder 2">
            <a:extLst>
              <a:ext uri="{FF2B5EF4-FFF2-40B4-BE49-F238E27FC236}">
                <a16:creationId xmlns:a16="http://schemas.microsoft.com/office/drawing/2014/main" id="{3F0EF359-B3B4-0793-5FCE-42480A0B5281}"/>
              </a:ext>
            </a:extLst>
          </p:cNvPr>
          <p:cNvSpPr>
            <a:spLocks noGrp="1"/>
          </p:cNvSpPr>
          <p:nvPr>
            <p:ph idx="1"/>
          </p:nvPr>
        </p:nvSpPr>
        <p:spPr>
          <a:xfrm>
            <a:off x="646111" y="1652716"/>
            <a:ext cx="9900287" cy="4640599"/>
          </a:xfrm>
        </p:spPr>
        <p:txBody>
          <a:bodyPr>
            <a:normAutofit/>
          </a:bodyPr>
          <a:lstStyle/>
          <a:p>
            <a:r>
              <a:rPr lang="el-GR" sz="1800" dirty="0"/>
              <a:t>Όπως θα δούμε και στη συνέχεια, οι ερευνητές μπορεί να χρειαστεί να δουλέψουν στενά με τους χρήστες και τους διαχειριστές των συστημάτων κατά τη διάρκεια της έρευνας. </a:t>
            </a:r>
            <a:endParaRPr lang="en-US" sz="1800" dirty="0"/>
          </a:p>
          <a:p>
            <a:endParaRPr lang="el-GR" sz="1800" dirty="0"/>
          </a:p>
          <a:p>
            <a:r>
              <a:rPr lang="el-GR" sz="1800" dirty="0"/>
              <a:t>Αν όμως δεν εμπιστευόμαστε τους διαχειριστές των δικτύων;</a:t>
            </a:r>
            <a:endParaRPr lang="en-US" sz="1800" dirty="0"/>
          </a:p>
          <a:p>
            <a:endParaRPr lang="el-GR" sz="1800" dirty="0"/>
          </a:p>
          <a:p>
            <a:r>
              <a:rPr lang="el-GR" sz="1800" dirty="0"/>
              <a:t>Μπορούμε να αξιοποιήσουμε επιθέσεις επιπέδου 2 για την παράκαμψη των διαχειριστών και συλλογή των απαιτούμενων δεδομένων (π.χ. </a:t>
            </a:r>
            <a:r>
              <a:rPr lang="en-US" sz="1800" dirty="0"/>
              <a:t>MAC Flooding, ARP Poisoning</a:t>
            </a:r>
            <a:r>
              <a:rPr lang="el-GR" sz="1800" dirty="0"/>
              <a:t>) από το τοπικό δίκτυο;</a:t>
            </a:r>
            <a:endParaRPr lang="en-US" sz="1800" dirty="0"/>
          </a:p>
          <a:p>
            <a:endParaRPr lang="el-GR" sz="1800" dirty="0"/>
          </a:p>
          <a:p>
            <a:r>
              <a:rPr lang="el-GR" sz="1800" dirty="0"/>
              <a:t>Όχι! </a:t>
            </a:r>
            <a:r>
              <a:rPr lang="el-GR" sz="1800" b="1" dirty="0"/>
              <a:t>Οι ερευνητές πρέπει να δρουν με βάση τον νόμο</a:t>
            </a:r>
            <a:r>
              <a:rPr lang="el-GR" sz="1800" dirty="0"/>
              <a:t>, καθώς σε άλλη περίπτωση μπορεί να αμφισβητηθεί η εγκυρότητα των ψηφιακών πειστηρίων που παρουσιάζονται στο δικαστήριο</a:t>
            </a:r>
            <a:endParaRPr lang="en-US" sz="1800" dirty="0"/>
          </a:p>
          <a:p>
            <a:endParaRPr lang="en-US" sz="1800" dirty="0"/>
          </a:p>
          <a:p>
            <a:endParaRPr lang="en-US" sz="1800" dirty="0"/>
          </a:p>
        </p:txBody>
      </p:sp>
    </p:spTree>
    <p:extLst>
      <p:ext uri="{BB962C8B-B14F-4D97-AF65-F5344CB8AC3E}">
        <p14:creationId xmlns:p14="http://schemas.microsoft.com/office/powerpoint/2010/main" val="10727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3F933-F275-BD8E-3D5A-55DC8BCD1478}"/>
              </a:ext>
            </a:extLst>
          </p:cNvPr>
          <p:cNvSpPr>
            <a:spLocks noGrp="1"/>
          </p:cNvSpPr>
          <p:nvPr>
            <p:ph type="title"/>
          </p:nvPr>
        </p:nvSpPr>
        <p:spPr/>
        <p:txBody>
          <a:bodyPr/>
          <a:lstStyle/>
          <a:p>
            <a:r>
              <a:rPr lang="en-US" dirty="0"/>
              <a:t>Cloud Forensics</a:t>
            </a:r>
            <a:endParaRPr lang="el-GR" dirty="0"/>
          </a:p>
        </p:txBody>
      </p:sp>
      <p:sp>
        <p:nvSpPr>
          <p:cNvPr id="3" name="Content Placeholder 2">
            <a:extLst>
              <a:ext uri="{FF2B5EF4-FFF2-40B4-BE49-F238E27FC236}">
                <a16:creationId xmlns:a16="http://schemas.microsoft.com/office/drawing/2014/main" id="{D32288A9-1C7F-4EA1-4433-09CA4608D62A}"/>
              </a:ext>
            </a:extLst>
          </p:cNvPr>
          <p:cNvSpPr>
            <a:spLocks noGrp="1"/>
          </p:cNvSpPr>
          <p:nvPr>
            <p:ph idx="1"/>
          </p:nvPr>
        </p:nvSpPr>
        <p:spPr>
          <a:xfrm>
            <a:off x="1104293" y="1605243"/>
            <a:ext cx="8946541" cy="4195481"/>
          </a:xfrm>
        </p:spPr>
        <p:txBody>
          <a:bodyPr>
            <a:normAutofit/>
          </a:bodyPr>
          <a:lstStyle/>
          <a:p>
            <a:r>
              <a:rPr lang="el-GR" sz="1800" dirty="0"/>
              <a:t>Τα δεδομένα αποθηκεύονται απομακρυσμένα και κατανεμημένα, συχνά σε πολλές εικονικές μηχανές. </a:t>
            </a:r>
          </a:p>
          <a:p>
            <a:r>
              <a:rPr lang="el-GR" sz="1800" dirty="0"/>
              <a:t>Σε σύγκριση με τους προηγούμενους δύο τομείς, οι έρευνες σε περιβάλλον </a:t>
            </a:r>
            <a:r>
              <a:rPr lang="en-US" sz="1800" dirty="0"/>
              <a:t>cloud </a:t>
            </a:r>
            <a:r>
              <a:rPr lang="el-GR" sz="1800" dirty="0"/>
              <a:t>παρουσιάζουν σημαντικές δυσκολίες</a:t>
            </a:r>
          </a:p>
          <a:p>
            <a:r>
              <a:rPr lang="el-GR" sz="1800" dirty="0"/>
              <a:t>Από την στιγμή που τα δεδομένα βγαίνουν από το εσωτερικό δίκτυο και μεταφέρονται στο δίκτυο κάποιου </a:t>
            </a:r>
            <a:r>
              <a:rPr lang="en-US" sz="1800" dirty="0"/>
              <a:t>Cloud Service Provider (CSP), </a:t>
            </a:r>
            <a:r>
              <a:rPr lang="el-GR" sz="1800" dirty="0"/>
              <a:t>αρχίζουν να παρουσιάζονται σημαντικά προβλήματα, όπως</a:t>
            </a:r>
            <a:r>
              <a:rPr lang="en-US" sz="1800" dirty="0"/>
              <a:t>:</a:t>
            </a:r>
          </a:p>
          <a:p>
            <a:pPr marL="457200" indent="-457200">
              <a:buFont typeface="+mj-lt"/>
              <a:buAutoNum type="arabicPeriod"/>
            </a:pPr>
            <a:r>
              <a:rPr lang="el-GR" sz="1800" dirty="0"/>
              <a:t>Τα μέσα αποθήκευσης δεν θα βρίσκονται υπό τον έλεγχο του ερευνητή, αλλά του </a:t>
            </a:r>
            <a:r>
              <a:rPr lang="en-US" sz="1800" dirty="0"/>
              <a:t>CSP </a:t>
            </a:r>
            <a:r>
              <a:rPr lang="el-GR" sz="1800" dirty="0"/>
              <a:t>(π.χ. ένας δίσκος για πολλαπλά </a:t>
            </a:r>
            <a:r>
              <a:rPr lang="en-US" sz="1800" dirty="0"/>
              <a:t>VM)</a:t>
            </a:r>
          </a:p>
          <a:p>
            <a:pPr marL="457200" indent="-457200">
              <a:buFont typeface="+mj-lt"/>
              <a:buAutoNum type="arabicPeriod"/>
            </a:pPr>
            <a:r>
              <a:rPr lang="el-GR" sz="1800" dirty="0"/>
              <a:t>Περιβάλλον πολλών χρηστών, οι οποίοι μπορεί να χρησιμοποιούν ταυτόχρονα από κοινού τους διαθέσιμους πόρους του συστήματος</a:t>
            </a:r>
          </a:p>
          <a:p>
            <a:pPr marL="457200" indent="-457200">
              <a:buFont typeface="+mj-lt"/>
              <a:buAutoNum type="arabicPeriod"/>
            </a:pPr>
            <a:r>
              <a:rPr lang="el-GR" sz="1800" dirty="0"/>
              <a:t>Ζητήματα δικαιοδοσίας, ισχυόντων νομοθεσιών και διατάξεων</a:t>
            </a:r>
          </a:p>
        </p:txBody>
      </p:sp>
      <p:sp>
        <p:nvSpPr>
          <p:cNvPr id="4" name="TextBox 3">
            <a:extLst>
              <a:ext uri="{FF2B5EF4-FFF2-40B4-BE49-F238E27FC236}">
                <a16:creationId xmlns:a16="http://schemas.microsoft.com/office/drawing/2014/main" id="{1796A3F0-99F8-D470-4074-ADC6AD174FFC}"/>
              </a:ext>
            </a:extLst>
          </p:cNvPr>
          <p:cNvSpPr txBox="1"/>
          <p:nvPr/>
        </p:nvSpPr>
        <p:spPr>
          <a:xfrm>
            <a:off x="1085850" y="5886450"/>
            <a:ext cx="8964984" cy="646331"/>
          </a:xfrm>
          <a:prstGeom prst="rect">
            <a:avLst/>
          </a:prstGeom>
          <a:noFill/>
        </p:spPr>
        <p:txBody>
          <a:bodyPr wrap="square" rtlCol="0">
            <a:spAutoFit/>
          </a:bodyPr>
          <a:lstStyle/>
          <a:p>
            <a:r>
              <a:rPr lang="el-GR" dirty="0"/>
              <a:t>Πως ξέρουμε ότι τα δεδομένα που μας δίνει ο </a:t>
            </a:r>
            <a:r>
              <a:rPr lang="en-US" dirty="0"/>
              <a:t>CSP </a:t>
            </a:r>
            <a:r>
              <a:rPr lang="el-GR" dirty="0"/>
              <a:t>δεν έχουν αλλοιωθεί;</a:t>
            </a:r>
          </a:p>
          <a:p>
            <a:pPr marL="285750" indent="-285750">
              <a:buClr>
                <a:schemeClr val="accent1">
                  <a:lumMod val="60000"/>
                  <a:lumOff val="40000"/>
                </a:schemeClr>
              </a:buClr>
              <a:buFont typeface="Wingdings 3" panose="05040102010807070707" pitchFamily="18" charset="2"/>
              <a:buChar char=""/>
            </a:pPr>
            <a:r>
              <a:rPr lang="el-GR" sz="1800" dirty="0">
                <a:effectLst/>
                <a:latin typeface="+mj-lt"/>
                <a:ea typeface="Calibri" panose="020F0502020204030204" pitchFamily="34" charset="0"/>
                <a:cs typeface="Times New Roman" panose="02020603050405020304" pitchFamily="18" charset="0"/>
              </a:rPr>
              <a:t>Θα πρέπει να τον εμπιστευτούμε (αλλά υπάρχουν και καλύτερες εναλλακτικές)</a:t>
            </a:r>
          </a:p>
        </p:txBody>
      </p:sp>
    </p:spTree>
    <p:extLst>
      <p:ext uri="{BB962C8B-B14F-4D97-AF65-F5344CB8AC3E}">
        <p14:creationId xmlns:p14="http://schemas.microsoft.com/office/powerpoint/2010/main" val="305374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989C-E7DC-4D05-5C78-06F400020C57}"/>
              </a:ext>
            </a:extLst>
          </p:cNvPr>
          <p:cNvSpPr>
            <a:spLocks noGrp="1"/>
          </p:cNvSpPr>
          <p:nvPr>
            <p:ph type="title"/>
          </p:nvPr>
        </p:nvSpPr>
        <p:spPr>
          <a:xfrm>
            <a:off x="646111" y="452718"/>
            <a:ext cx="9404723" cy="671621"/>
          </a:xfrm>
        </p:spPr>
        <p:txBody>
          <a:bodyPr/>
          <a:lstStyle/>
          <a:p>
            <a:r>
              <a:rPr lang="el-GR" sz="3600" dirty="0"/>
              <a:t>Ζητήματα ερευνών στο </a:t>
            </a:r>
            <a:r>
              <a:rPr lang="en-US" sz="3600" dirty="0"/>
              <a:t>Cloud</a:t>
            </a:r>
            <a:endParaRPr lang="el-GR" sz="3600" dirty="0"/>
          </a:p>
        </p:txBody>
      </p:sp>
      <p:sp>
        <p:nvSpPr>
          <p:cNvPr id="3" name="Content Placeholder 2">
            <a:extLst>
              <a:ext uri="{FF2B5EF4-FFF2-40B4-BE49-F238E27FC236}">
                <a16:creationId xmlns:a16="http://schemas.microsoft.com/office/drawing/2014/main" id="{4FFD1AD9-83BA-4596-6FE1-BCEC7F34C874}"/>
              </a:ext>
            </a:extLst>
          </p:cNvPr>
          <p:cNvSpPr>
            <a:spLocks noGrp="1"/>
          </p:cNvSpPr>
          <p:nvPr>
            <p:ph idx="1"/>
          </p:nvPr>
        </p:nvSpPr>
        <p:spPr>
          <a:xfrm>
            <a:off x="646111" y="1443030"/>
            <a:ext cx="10289366" cy="671621"/>
          </a:xfrm>
        </p:spPr>
        <p:txBody>
          <a:bodyPr>
            <a:normAutofit/>
          </a:bodyPr>
          <a:lstStyle/>
          <a:p>
            <a:r>
              <a:rPr lang="el-GR" sz="1800" dirty="0"/>
              <a:t>Διαφορετικά θέματα προκύπτουν σε διαφορετικά μοντέλα υπηρεσίας του </a:t>
            </a:r>
            <a:r>
              <a:rPr lang="en-US" sz="1800" dirty="0"/>
              <a:t>Cloud (Software-as-a-Service, Infrastructure-as-a-Service, Platform-as-a-Service</a:t>
            </a:r>
          </a:p>
        </p:txBody>
      </p:sp>
      <p:sp>
        <p:nvSpPr>
          <p:cNvPr id="6" name="TextBox 5">
            <a:extLst>
              <a:ext uri="{FF2B5EF4-FFF2-40B4-BE49-F238E27FC236}">
                <a16:creationId xmlns:a16="http://schemas.microsoft.com/office/drawing/2014/main" id="{04960A35-E990-8065-4F78-BD68D3C32508}"/>
              </a:ext>
            </a:extLst>
          </p:cNvPr>
          <p:cNvSpPr txBox="1"/>
          <p:nvPr/>
        </p:nvSpPr>
        <p:spPr>
          <a:xfrm>
            <a:off x="951317" y="2134763"/>
            <a:ext cx="10289366" cy="4475199"/>
          </a:xfrm>
          <a:prstGeom prst="rect">
            <a:avLst/>
          </a:prstGeom>
          <a:noFill/>
        </p:spPr>
        <p:txBody>
          <a:bodyPr wrap="square" rtlCol="0">
            <a:spAutoFit/>
          </a:bodyPr>
          <a:lstStyle/>
          <a:p>
            <a:pPr marL="342900" indent="-342900">
              <a:buClr>
                <a:schemeClr val="accent1">
                  <a:lumMod val="60000"/>
                  <a:lumOff val="40000"/>
                </a:schemeClr>
              </a:buClr>
              <a:buFont typeface="+mj-lt"/>
              <a:buAutoNum type="arabicPeriod"/>
            </a:pPr>
            <a:r>
              <a:rPr lang="el-GR" sz="1800" b="1" dirty="0">
                <a:effectLst/>
                <a:latin typeface="+mj-lt"/>
                <a:ea typeface="Calibri" panose="020F0502020204030204" pitchFamily="34" charset="0"/>
                <a:cs typeface="Times New Roman" panose="02020603050405020304" pitchFamily="18" charset="0"/>
              </a:rPr>
              <a:t>Αναζήτηση στοιχείων στα αρχεία καταγραφής</a:t>
            </a:r>
            <a:r>
              <a:rPr lang="en-US" sz="1800" b="1" dirty="0">
                <a:effectLst/>
                <a:latin typeface="+mj-lt"/>
                <a:ea typeface="Calibri" panose="020F0502020204030204" pitchFamily="34" charset="0"/>
                <a:cs typeface="Times New Roman" panose="02020603050405020304" pitchFamily="18" charset="0"/>
              </a:rPr>
              <a:t>.</a:t>
            </a:r>
            <a:r>
              <a:rPr lang="el-GR" sz="1800" dirty="0">
                <a:effectLst/>
                <a:latin typeface="+mj-lt"/>
                <a:ea typeface="Calibri" panose="020F0502020204030204" pitchFamily="34" charset="0"/>
                <a:cs typeface="Times New Roman" panose="02020603050405020304" pitchFamily="18" charset="0"/>
              </a:rPr>
              <a:t> Στο </a:t>
            </a:r>
            <a:r>
              <a:rPr lang="en-US" sz="1800" dirty="0">
                <a:effectLst/>
                <a:latin typeface="+mj-lt"/>
                <a:ea typeface="Calibri" panose="020F0502020204030204" pitchFamily="34" charset="0"/>
                <a:cs typeface="Times New Roman" panose="02020603050405020304" pitchFamily="18" charset="0"/>
              </a:rPr>
              <a:t>SaaS </a:t>
            </a:r>
            <a:r>
              <a:rPr lang="el-GR" sz="1800" dirty="0">
                <a:effectLst/>
                <a:latin typeface="+mj-lt"/>
                <a:ea typeface="Calibri" panose="020F0502020204030204" pitchFamily="34" charset="0"/>
                <a:cs typeface="Times New Roman" panose="02020603050405020304" pitchFamily="18" charset="0"/>
              </a:rPr>
              <a:t>όπου εξαρτόμαστε εξ’ ολοκλήρου από τον </a:t>
            </a:r>
            <a:r>
              <a:rPr lang="en-US" sz="1800" dirty="0">
                <a:effectLst/>
                <a:latin typeface="+mj-lt"/>
                <a:ea typeface="Calibri" panose="020F0502020204030204" pitchFamily="34" charset="0"/>
                <a:cs typeface="Times New Roman" panose="02020603050405020304" pitchFamily="18" charset="0"/>
              </a:rPr>
              <a:t>CSP </a:t>
            </a:r>
            <a:r>
              <a:rPr lang="el-GR" sz="1800" dirty="0">
                <a:effectLst/>
                <a:latin typeface="+mj-lt"/>
                <a:ea typeface="Calibri" panose="020F0502020204030204" pitchFamily="34" charset="0"/>
                <a:cs typeface="Times New Roman" panose="02020603050405020304" pitchFamily="18" charset="0"/>
              </a:rPr>
              <a:t>να μας παρέχει τα </a:t>
            </a:r>
            <a:r>
              <a:rPr lang="el-GR" dirty="0">
                <a:latin typeface="+mj-lt"/>
                <a:ea typeface="Calibri" panose="020F0502020204030204" pitchFamily="34" charset="0"/>
                <a:cs typeface="Times New Roman" panose="02020603050405020304" pitchFamily="18" charset="0"/>
              </a:rPr>
              <a:t>αρχεία, ενώ στο</a:t>
            </a:r>
            <a:r>
              <a:rPr lang="el-GR" sz="1800" dirty="0">
                <a:effectLst/>
                <a:latin typeface="+mj-lt"/>
                <a:ea typeface="Calibri" panose="020F0502020204030204" pitchFamily="34" charset="0"/>
                <a:cs typeface="Times New Roman" panose="02020603050405020304" pitchFamily="18" charset="0"/>
              </a:rPr>
              <a:t> </a:t>
            </a:r>
            <a:r>
              <a:rPr lang="en-US" sz="1800" dirty="0">
                <a:effectLst/>
                <a:latin typeface="+mj-lt"/>
                <a:ea typeface="Calibri" panose="020F0502020204030204" pitchFamily="34" charset="0"/>
                <a:cs typeface="Times New Roman" panose="02020603050405020304" pitchFamily="18" charset="0"/>
              </a:rPr>
              <a:t>PaaS </a:t>
            </a:r>
            <a:r>
              <a:rPr lang="el-GR" sz="1800" dirty="0">
                <a:effectLst/>
                <a:latin typeface="+mj-lt"/>
                <a:ea typeface="Calibri" panose="020F0502020204030204" pitchFamily="34" charset="0"/>
                <a:cs typeface="Times New Roman" panose="02020603050405020304" pitchFamily="18" charset="0"/>
              </a:rPr>
              <a:t>δεν είναι εγγυημένο ότι οι εφαρμογές που υλοποιεί ο πελάτης θα περιλαμβάνουν καν μηχανισμό καταγραφής γεγονότων.</a:t>
            </a:r>
            <a:endParaRPr lang="en-US" sz="1800" dirty="0">
              <a:effectLst/>
              <a:latin typeface="+mj-lt"/>
              <a:ea typeface="Calibri" panose="020F0502020204030204" pitchFamily="34" charset="0"/>
              <a:cs typeface="Times New Roman" panose="02020603050405020304" pitchFamily="18" charset="0"/>
            </a:endParaRPr>
          </a:p>
          <a:p>
            <a:pPr marL="742950" lvl="1" indent="-285750">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Στο </a:t>
            </a:r>
            <a:r>
              <a:rPr lang="en-US" dirty="0">
                <a:effectLst/>
                <a:latin typeface="+mj-lt"/>
                <a:ea typeface="Calibri" panose="020F0502020204030204" pitchFamily="34" charset="0"/>
                <a:cs typeface="Times New Roman" panose="02020603050405020304" pitchFamily="18" charset="0"/>
              </a:rPr>
              <a:t>PaaS </a:t>
            </a:r>
            <a:r>
              <a:rPr lang="el-GR" dirty="0">
                <a:effectLst/>
                <a:latin typeface="+mj-lt"/>
                <a:ea typeface="Calibri" panose="020F0502020204030204" pitchFamily="34" charset="0"/>
                <a:cs typeface="Times New Roman" panose="02020603050405020304" pitchFamily="18" charset="0"/>
              </a:rPr>
              <a:t>παροχή έτοιμου μηχανισμού από τον </a:t>
            </a:r>
            <a:r>
              <a:rPr lang="en-US" dirty="0">
                <a:effectLst/>
                <a:latin typeface="+mj-lt"/>
                <a:ea typeface="Calibri" panose="020F0502020204030204" pitchFamily="34" charset="0"/>
                <a:cs typeface="Times New Roman" panose="02020603050405020304" pitchFamily="18" charset="0"/>
              </a:rPr>
              <a:t>CSP </a:t>
            </a:r>
            <a:r>
              <a:rPr lang="el-GR" dirty="0">
                <a:effectLst/>
                <a:latin typeface="+mj-lt"/>
                <a:ea typeface="Calibri" panose="020F0502020204030204" pitchFamily="34" charset="0"/>
                <a:cs typeface="Times New Roman" panose="02020603050405020304" pitchFamily="18" charset="0"/>
              </a:rPr>
              <a:t>ο οποίος θα μπορεί να τροποποιηθεί κατάλληλα και να ενσωματωθεί στις εφαρμογές του πελάτη. </a:t>
            </a:r>
          </a:p>
          <a:p>
            <a:pPr marL="742950" lvl="1" indent="-285750">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Στο </a:t>
            </a:r>
            <a:r>
              <a:rPr lang="en-US" dirty="0">
                <a:effectLst/>
                <a:latin typeface="+mj-lt"/>
                <a:ea typeface="Calibri" panose="020F0502020204030204" pitchFamily="34" charset="0"/>
                <a:cs typeface="Times New Roman" panose="02020603050405020304" pitchFamily="18" charset="0"/>
              </a:rPr>
              <a:t>SaaS, </a:t>
            </a:r>
            <a:r>
              <a:rPr lang="el-GR" dirty="0">
                <a:latin typeface="+mj-lt"/>
                <a:ea typeface="Calibri" panose="020F0502020204030204" pitchFamily="34" charset="0"/>
                <a:cs typeface="Times New Roman" panose="02020603050405020304" pitchFamily="18" charset="0"/>
              </a:rPr>
              <a:t>ψ</a:t>
            </a:r>
            <a:r>
              <a:rPr lang="el-GR" dirty="0">
                <a:effectLst/>
                <a:latin typeface="+mj-lt"/>
                <a:ea typeface="Calibri" panose="020F0502020204030204" pitchFamily="34" charset="0"/>
                <a:cs typeface="Times New Roman" panose="02020603050405020304" pitchFamily="18" charset="0"/>
              </a:rPr>
              <a:t>ηφιακή υπογραφή και κρυπτογράφηση των </a:t>
            </a:r>
            <a:r>
              <a:rPr lang="en-US" dirty="0">
                <a:effectLst/>
                <a:latin typeface="+mj-lt"/>
                <a:ea typeface="Calibri" panose="020F0502020204030204" pitchFamily="34" charset="0"/>
                <a:cs typeface="Times New Roman" panose="02020603050405020304" pitchFamily="18" charset="0"/>
              </a:rPr>
              <a:t>logs </a:t>
            </a:r>
            <a:r>
              <a:rPr lang="el-GR" dirty="0" err="1">
                <a:effectLst/>
                <a:latin typeface="+mj-lt"/>
                <a:ea typeface="Calibri" panose="020F0502020204030204" pitchFamily="34" charset="0"/>
                <a:cs typeface="Times New Roman" panose="02020603050405020304" pitchFamily="18" charset="0"/>
              </a:rPr>
              <a:t>πρωτού</a:t>
            </a:r>
            <a:r>
              <a:rPr lang="el-GR" dirty="0">
                <a:effectLst/>
                <a:latin typeface="+mj-lt"/>
                <a:ea typeface="Calibri" panose="020F0502020204030204" pitchFamily="34" charset="0"/>
                <a:cs typeface="Times New Roman" panose="02020603050405020304" pitchFamily="18" charset="0"/>
              </a:rPr>
              <a:t> μεταφερθεί σε ασφαλή τοποθεσία (π.χ. </a:t>
            </a:r>
            <a:r>
              <a:rPr lang="en-US" dirty="0">
                <a:effectLst/>
                <a:latin typeface="+mj-lt"/>
                <a:ea typeface="Calibri" panose="020F0502020204030204" pitchFamily="34" charset="0"/>
                <a:cs typeface="Times New Roman" panose="02020603050405020304" pitchFamily="18" charset="0"/>
              </a:rPr>
              <a:t>logging server</a:t>
            </a:r>
            <a:r>
              <a:rPr lang="el-GR" dirty="0">
                <a:effectLst/>
                <a:latin typeface="+mj-lt"/>
                <a:ea typeface="Calibri" panose="020F0502020204030204" pitchFamily="34" charset="0"/>
                <a:cs typeface="Times New Roman" panose="02020603050405020304" pitchFamily="18" charset="0"/>
              </a:rPr>
              <a:t>). </a:t>
            </a:r>
          </a:p>
          <a:p>
            <a:pPr marL="742950" lvl="1" indent="-285750">
              <a:buClr>
                <a:schemeClr val="accent1">
                  <a:lumMod val="60000"/>
                  <a:lumOff val="40000"/>
                </a:schemeClr>
              </a:buClr>
              <a:buFont typeface="Wingdings 3" panose="05040102010807070707" pitchFamily="18" charset="2"/>
              <a:buChar char=""/>
            </a:pPr>
            <a:r>
              <a:rPr lang="en-US" dirty="0">
                <a:effectLst/>
                <a:latin typeface="+mj-lt"/>
                <a:ea typeface="Calibri" panose="020F0502020204030204" pitchFamily="34" charset="0"/>
                <a:cs typeface="Times New Roman" panose="02020603050405020304" pitchFamily="18" charset="0"/>
              </a:rPr>
              <a:t>API </a:t>
            </a:r>
            <a:r>
              <a:rPr lang="el-GR" dirty="0">
                <a:effectLst/>
                <a:latin typeface="+mj-lt"/>
                <a:ea typeface="Calibri" panose="020F0502020204030204" pitchFamily="34" charset="0"/>
                <a:cs typeface="Times New Roman" panose="02020603050405020304" pitchFamily="18" charset="0"/>
              </a:rPr>
              <a:t>εξαγωγής μόνο των δεδομένων που είναι σχετικά με τον πελάτη με </a:t>
            </a:r>
            <a:r>
              <a:rPr lang="en-US" dirty="0">
                <a:effectLst/>
                <a:latin typeface="+mj-lt"/>
                <a:ea typeface="Calibri" panose="020F0502020204030204" pitchFamily="34" charset="0"/>
                <a:cs typeface="Times New Roman" panose="02020603050405020304" pitchFamily="18" charset="0"/>
              </a:rPr>
              <a:t>read</a:t>
            </a:r>
            <a:r>
              <a:rPr lang="el-GR" dirty="0">
                <a:effectLst/>
                <a:latin typeface="+mj-lt"/>
                <a:ea typeface="Calibri" panose="020F0502020204030204" pitchFamily="34" charset="0"/>
                <a:cs typeface="Times New Roman" panose="02020603050405020304" pitchFamily="18" charset="0"/>
              </a:rPr>
              <a:t>-</a:t>
            </a:r>
            <a:r>
              <a:rPr lang="en-US" dirty="0">
                <a:effectLst/>
                <a:latin typeface="+mj-lt"/>
                <a:ea typeface="Calibri" panose="020F0502020204030204" pitchFamily="34" charset="0"/>
                <a:cs typeface="Times New Roman" panose="02020603050405020304" pitchFamily="18" charset="0"/>
              </a:rPr>
              <a:t>only</a:t>
            </a:r>
            <a:r>
              <a:rPr lang="el-GR" dirty="0">
                <a:effectLst/>
                <a:latin typeface="+mj-lt"/>
                <a:ea typeface="Calibri" panose="020F0502020204030204" pitchFamily="34" charset="0"/>
                <a:cs typeface="Times New Roman" panose="02020603050405020304" pitchFamily="18" charset="0"/>
              </a:rPr>
              <a:t> πρόσβαση</a:t>
            </a:r>
          </a:p>
          <a:p>
            <a:pPr lvl="1"/>
            <a:endParaRPr lang="el-GR" sz="1000" dirty="0">
              <a:latin typeface="+mj-lt"/>
              <a:ea typeface="Calibri" panose="020F0502020204030204" pitchFamily="34" charset="0"/>
              <a:cs typeface="Times New Roman" panose="02020603050405020304" pitchFamily="18" charset="0"/>
            </a:endParaRPr>
          </a:p>
          <a:p>
            <a:pPr marL="342900" lvl="0" indent="-342900">
              <a:lnSpc>
                <a:spcPct val="107000"/>
              </a:lnSpc>
              <a:buClr>
                <a:schemeClr val="accent1">
                  <a:lumMod val="60000"/>
                  <a:lumOff val="40000"/>
                </a:schemeClr>
              </a:buClr>
              <a:buFont typeface="+mj-lt"/>
              <a:buAutoNum type="arabicPeriod"/>
            </a:pPr>
            <a:r>
              <a:rPr lang="el-GR" sz="1800" b="1" dirty="0">
                <a:effectLst/>
                <a:latin typeface="+mj-lt"/>
                <a:ea typeface="Calibri" panose="020F0502020204030204" pitchFamily="34" charset="0"/>
                <a:cs typeface="Times New Roman" panose="02020603050405020304" pitchFamily="18" charset="0"/>
              </a:rPr>
              <a:t>Πτητικά δεδομένα.</a:t>
            </a:r>
            <a:r>
              <a:rPr lang="el-GR" sz="1800" dirty="0">
                <a:effectLst/>
                <a:latin typeface="+mj-lt"/>
                <a:ea typeface="Calibri" panose="020F0502020204030204" pitchFamily="34" charset="0"/>
                <a:cs typeface="Times New Roman" panose="02020603050405020304" pitchFamily="18" charset="0"/>
              </a:rPr>
              <a:t> </a:t>
            </a:r>
            <a:r>
              <a:rPr lang="el-GR" dirty="0">
                <a:latin typeface="+mj-lt"/>
                <a:ea typeface="Calibri" panose="020F0502020204030204" pitchFamily="34" charset="0"/>
                <a:cs typeface="Times New Roman" panose="02020603050405020304" pitchFamily="18" charset="0"/>
              </a:rPr>
              <a:t>Δεν </a:t>
            </a:r>
            <a:r>
              <a:rPr lang="el-GR" sz="1800" dirty="0">
                <a:effectLst/>
                <a:latin typeface="+mj-lt"/>
                <a:ea typeface="Calibri" panose="020F0502020204030204" pitchFamily="34" charset="0"/>
                <a:cs typeface="Times New Roman" panose="02020603050405020304" pitchFamily="18" charset="0"/>
              </a:rPr>
              <a:t>παραμένουν στο </a:t>
            </a:r>
            <a:r>
              <a:rPr lang="en-US" sz="1800" dirty="0">
                <a:effectLst/>
                <a:latin typeface="+mj-lt"/>
                <a:ea typeface="Calibri" panose="020F0502020204030204" pitchFamily="34" charset="0"/>
                <a:cs typeface="Times New Roman" panose="02020603050405020304" pitchFamily="18" charset="0"/>
              </a:rPr>
              <a:t>cloud </a:t>
            </a:r>
            <a:r>
              <a:rPr lang="el-GR" sz="1800" dirty="0">
                <a:effectLst/>
                <a:latin typeface="+mj-lt"/>
                <a:ea typeface="Calibri" panose="020F0502020204030204" pitchFamily="34" charset="0"/>
                <a:cs typeface="Times New Roman" panose="02020603050405020304" pitchFamily="18" charset="0"/>
              </a:rPr>
              <a:t>κατά τον τερματισμό των εικονικών μηχανών</a:t>
            </a:r>
          </a:p>
          <a:p>
            <a:pPr marL="800100" lvl="1" indent="-342900">
              <a:lnSpc>
                <a:spcPct val="107000"/>
              </a:lnSpc>
              <a:buClr>
                <a:schemeClr val="accent1">
                  <a:lumMod val="60000"/>
                  <a:lumOff val="40000"/>
                </a:schemeClr>
              </a:buClr>
              <a:buFont typeface="Wingdings 3" panose="05040102010807070707" pitchFamily="18" charset="2"/>
              <a:buChar char=""/>
            </a:pPr>
            <a:r>
              <a:rPr lang="el-GR" dirty="0">
                <a:latin typeface="+mj-lt"/>
                <a:ea typeface="Calibri" panose="020F0502020204030204" pitchFamily="34" charset="0"/>
                <a:cs typeface="Times New Roman" panose="02020603050405020304" pitchFamily="18" charset="0"/>
              </a:rPr>
              <a:t>Ζωντανή αποθήκευση των δεδομένων (απαιτεί μεγάλο χώρο αποθήκευσης)</a:t>
            </a:r>
            <a:endParaRPr lang="el-GR" dirty="0">
              <a:effectLst/>
              <a:latin typeface="+mj-lt"/>
              <a:ea typeface="Calibri" panose="020F0502020204030204" pitchFamily="34" charset="0"/>
              <a:cs typeface="Times New Roman" panose="02020603050405020304" pitchFamily="18" charset="0"/>
            </a:endParaRPr>
          </a:p>
          <a:p>
            <a:pPr marL="800100" lvl="1" indent="-342900">
              <a:lnSpc>
                <a:spcPct val="107000"/>
              </a:lnSpc>
              <a:buClr>
                <a:schemeClr val="accent1">
                  <a:lumMod val="60000"/>
                  <a:lumOff val="40000"/>
                </a:schemeClr>
              </a:buClr>
              <a:buFont typeface="Wingdings 3" panose="05040102010807070707" pitchFamily="18" charset="2"/>
              <a:buChar char=""/>
            </a:pPr>
            <a:r>
              <a:rPr lang="el-GR" dirty="0">
                <a:effectLst/>
                <a:latin typeface="+mj-lt"/>
                <a:ea typeface="Calibri" panose="020F0502020204030204" pitchFamily="34" charset="0"/>
                <a:cs typeface="Times New Roman" panose="02020603050405020304" pitchFamily="18" charset="0"/>
              </a:rPr>
              <a:t>Συγχρονισμός των δεδομένων του </a:t>
            </a:r>
            <a:r>
              <a:rPr lang="en-US" dirty="0">
                <a:effectLst/>
                <a:latin typeface="+mj-lt"/>
                <a:ea typeface="Calibri" panose="020F0502020204030204" pitchFamily="34" charset="0"/>
                <a:cs typeface="Times New Roman" panose="02020603050405020304" pitchFamily="18" charset="0"/>
              </a:rPr>
              <a:t>VM </a:t>
            </a:r>
            <a:r>
              <a:rPr lang="el-GR" dirty="0">
                <a:effectLst/>
                <a:latin typeface="+mj-lt"/>
                <a:ea typeface="Calibri" panose="020F0502020204030204" pitchFamily="34" charset="0"/>
                <a:cs typeface="Times New Roman" panose="02020603050405020304" pitchFamily="18" charset="0"/>
              </a:rPr>
              <a:t>με κάποιο μόνιμο μέσο αποθήκευσης. </a:t>
            </a:r>
          </a:p>
          <a:p>
            <a:pPr marL="800100" lvl="1" indent="-342900">
              <a:lnSpc>
                <a:spcPct val="107000"/>
              </a:lnSpc>
              <a:buClr>
                <a:schemeClr val="accent1">
                  <a:lumMod val="60000"/>
                  <a:lumOff val="40000"/>
                </a:schemeClr>
              </a:buClr>
              <a:buFont typeface="Wingdings 3" panose="05040102010807070707" pitchFamily="18" charset="2"/>
              <a:buChar char=""/>
            </a:pPr>
            <a:r>
              <a:rPr lang="en-US" dirty="0">
                <a:effectLst/>
                <a:latin typeface="+mj-lt"/>
                <a:ea typeface="Calibri" panose="020F0502020204030204" pitchFamily="34" charset="0"/>
                <a:cs typeface="Times New Roman" panose="02020603050405020304" pitchFamily="18" charset="0"/>
              </a:rPr>
              <a:t>API </a:t>
            </a:r>
            <a:r>
              <a:rPr lang="el-GR" dirty="0">
                <a:effectLst/>
                <a:latin typeface="+mj-lt"/>
                <a:ea typeface="Calibri" panose="020F0502020204030204" pitchFamily="34" charset="0"/>
                <a:cs typeface="Times New Roman" panose="02020603050405020304" pitchFamily="18" charset="0"/>
              </a:rPr>
              <a:t>διαρκούς συγχρονισμού από τους </a:t>
            </a:r>
            <a:r>
              <a:rPr lang="en-US" dirty="0">
                <a:effectLst/>
                <a:latin typeface="+mj-lt"/>
                <a:ea typeface="Calibri" panose="020F0502020204030204" pitchFamily="34" charset="0"/>
                <a:cs typeface="Times New Roman" panose="02020603050405020304" pitchFamily="18" charset="0"/>
              </a:rPr>
              <a:t>CSP</a:t>
            </a:r>
            <a:endParaRPr lang="el-GR"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35188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BF57-D52A-D843-C6B3-F8227F389D2C}"/>
              </a:ext>
            </a:extLst>
          </p:cNvPr>
          <p:cNvSpPr>
            <a:spLocks noGrp="1"/>
          </p:cNvSpPr>
          <p:nvPr>
            <p:ph type="title"/>
          </p:nvPr>
        </p:nvSpPr>
        <p:spPr>
          <a:xfrm>
            <a:off x="646111" y="452718"/>
            <a:ext cx="9404723" cy="788253"/>
          </a:xfrm>
        </p:spPr>
        <p:txBody>
          <a:bodyPr/>
          <a:lstStyle/>
          <a:p>
            <a:r>
              <a:rPr lang="el-GR" sz="3600" dirty="0"/>
              <a:t>Ζητήματα ερευνών στο </a:t>
            </a:r>
            <a:r>
              <a:rPr lang="en-US" sz="3600" dirty="0"/>
              <a:t>Cloud</a:t>
            </a:r>
            <a:r>
              <a:rPr lang="el-GR" sz="3600" dirty="0"/>
              <a:t> (συνέχεια)</a:t>
            </a:r>
          </a:p>
        </p:txBody>
      </p:sp>
      <p:sp>
        <p:nvSpPr>
          <p:cNvPr id="4" name="Content Placeholder 3">
            <a:extLst>
              <a:ext uri="{FF2B5EF4-FFF2-40B4-BE49-F238E27FC236}">
                <a16:creationId xmlns:a16="http://schemas.microsoft.com/office/drawing/2014/main" id="{16A0132A-10DD-C815-8070-6F6635DAD188}"/>
              </a:ext>
            </a:extLst>
          </p:cNvPr>
          <p:cNvSpPr txBox="1">
            <a:spLocks noGrp="1"/>
          </p:cNvSpPr>
          <p:nvPr>
            <p:ph idx="1"/>
          </p:nvPr>
        </p:nvSpPr>
        <p:spPr>
          <a:xfrm>
            <a:off x="1243271" y="2105559"/>
            <a:ext cx="8947150" cy="3820405"/>
          </a:xfrm>
          <a:prstGeom prst="rect">
            <a:avLst/>
          </a:prstGeom>
          <a:noFill/>
        </p:spPr>
        <p:txBody>
          <a:bodyPr wrap="square" rtlCol="0">
            <a:spAutoFit/>
          </a:bodyPr>
          <a:lstStyle/>
          <a:p>
            <a:pPr marL="342900" indent="-342900">
              <a:buFont typeface="+mj-lt"/>
              <a:buAutoNum type="arabicPeriod" startAt="3"/>
            </a:pPr>
            <a:r>
              <a:rPr lang="en-US" sz="1800" b="1" dirty="0">
                <a:effectLst/>
                <a:latin typeface="+mj-lt"/>
                <a:ea typeface="Calibri" panose="020F0502020204030204" pitchFamily="34" charset="0"/>
                <a:cs typeface="Times New Roman" panose="02020603050405020304" pitchFamily="18" charset="0"/>
              </a:rPr>
              <a:t>Service Level Agreements (SLAs).</a:t>
            </a:r>
            <a:r>
              <a:rPr lang="el-GR" sz="1800" dirty="0">
                <a:effectLst/>
                <a:latin typeface="+mj-l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Πρέπει να ορίζεται ρητά και σαφώς τι πρέπει να συμβεί σε περίπτωση εγκληματολογικής έρευνας συναρτήσει της παρεχόμενης υπηρεσίας, των ορίων εμπιστοσύνης, της εμπιστευτικότητας δεδομένων των πελατών, των πολιτικών ιδιωτικότητας και επιπλέον θέματα ασφαλείας</a:t>
            </a:r>
            <a:endParaRPr lang="el-GR" sz="1800" dirty="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startAt="3"/>
            </a:pPr>
            <a:endParaRPr lang="el-GR" sz="1800" b="1" dirty="0">
              <a:effectLst/>
              <a:latin typeface="+mj-lt"/>
              <a:ea typeface="Calibri" panose="020F0502020204030204" pitchFamily="34" charset="0"/>
              <a:cs typeface="Times New Roman" panose="02020603050405020304" pitchFamily="18" charset="0"/>
            </a:endParaRPr>
          </a:p>
          <a:p>
            <a:pPr>
              <a:buFont typeface="+mj-lt"/>
              <a:buAutoNum type="arabicPeriod" startAt="4"/>
            </a:pPr>
            <a:r>
              <a:rPr lang="el-GR" sz="1800" b="1" dirty="0">
                <a:effectLst/>
                <a:ea typeface="Calibri" panose="020F0502020204030204" pitchFamily="34" charset="0"/>
                <a:cs typeface="Times New Roman" panose="02020603050405020304" pitchFamily="18" charset="0"/>
              </a:rPr>
              <a:t>Ακεραιότητα δεδομένων</a:t>
            </a:r>
            <a:r>
              <a:rPr lang="el-GR" sz="1800" dirty="0">
                <a:effectLst/>
                <a:ea typeface="Calibri" panose="020F0502020204030204" pitchFamily="34" charset="0"/>
                <a:cs typeface="Times New Roman" panose="02020603050405020304" pitchFamily="18" charset="0"/>
              </a:rPr>
              <a:t>. Πως </a:t>
            </a:r>
            <a:r>
              <a:rPr lang="el-GR" sz="1800" dirty="0">
                <a:ea typeface="Calibri" panose="020F0502020204030204" pitchFamily="34" charset="0"/>
                <a:cs typeface="Times New Roman" panose="02020603050405020304" pitchFamily="18" charset="0"/>
              </a:rPr>
              <a:t>μπορούμε να εγγυηθούμε ότι τα δεδομένα δεν έχουν παραλλαχθεί;</a:t>
            </a:r>
          </a:p>
          <a:p>
            <a:pPr lvl="1"/>
            <a:r>
              <a:rPr lang="el-GR" dirty="0">
                <a:effectLst/>
                <a:ea typeface="Calibri" panose="020F0502020204030204" pitchFamily="34" charset="0"/>
                <a:cs typeface="Times New Roman" panose="02020603050405020304" pitchFamily="18" charset="0"/>
              </a:rPr>
              <a:t>Υπογραφή των συλλεγμένων πειστηρίων προκειμένου να μπορεί να ελεγχθεί η ακεραιότητα τους σε μεταγενέστερο χρόνο. Αυτό σημαίνει ότι τα </a:t>
            </a:r>
            <a:r>
              <a:rPr lang="en-US" dirty="0">
                <a:effectLst/>
                <a:ea typeface="Calibri" panose="020F0502020204030204" pitchFamily="34" charset="0"/>
                <a:cs typeface="Times New Roman" panose="02020603050405020304" pitchFamily="18" charset="0"/>
              </a:rPr>
              <a:t>metadata </a:t>
            </a:r>
            <a:r>
              <a:rPr lang="el-GR" dirty="0">
                <a:effectLst/>
                <a:ea typeface="Calibri" panose="020F0502020204030204" pitchFamily="34" charset="0"/>
                <a:cs typeface="Times New Roman" panose="02020603050405020304" pitchFamily="18" charset="0"/>
              </a:rPr>
              <a:t>δεν έχουν παραλλαχθεί και τα ίδια τα δεδομένα δεν έχουν αλλοιωθεί κατά τη μεταφορά</a:t>
            </a:r>
            <a:r>
              <a:rPr lang="el-GR" sz="1600" dirty="0">
                <a:effectLs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44576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F7CA0-A052-6A96-33E0-573DEEA81857}"/>
              </a:ext>
            </a:extLst>
          </p:cNvPr>
          <p:cNvSpPr>
            <a:spLocks noGrp="1"/>
          </p:cNvSpPr>
          <p:nvPr>
            <p:ph type="title"/>
          </p:nvPr>
        </p:nvSpPr>
        <p:spPr>
          <a:xfrm>
            <a:off x="1026918" y="529309"/>
            <a:ext cx="8825659" cy="1472682"/>
          </a:xfrm>
        </p:spPr>
        <p:txBody>
          <a:bodyPr/>
          <a:lstStyle/>
          <a:p>
            <a:r>
              <a:rPr lang="el-GR" sz="4000" dirty="0"/>
              <a:t>Εμπόδια και δυσκολίες εγκληματολογικών ερευνών στο </a:t>
            </a:r>
            <a:r>
              <a:rPr lang="en-US" sz="4000" dirty="0"/>
              <a:t>IoT</a:t>
            </a:r>
            <a:endParaRPr lang="el-GR" sz="4000" dirty="0"/>
          </a:p>
        </p:txBody>
      </p:sp>
      <p:sp>
        <p:nvSpPr>
          <p:cNvPr id="4" name="Rectangle: Rounded Corners 3">
            <a:extLst>
              <a:ext uri="{FF2B5EF4-FFF2-40B4-BE49-F238E27FC236}">
                <a16:creationId xmlns:a16="http://schemas.microsoft.com/office/drawing/2014/main" id="{EE4881CA-338E-3953-4AF9-DF6CE7E16CF1}"/>
              </a:ext>
            </a:extLst>
          </p:cNvPr>
          <p:cNvSpPr/>
          <p:nvPr/>
        </p:nvSpPr>
        <p:spPr>
          <a:xfrm>
            <a:off x="2724539" y="2435289"/>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αναγνώριση των πειστηρίων</a:t>
            </a:r>
          </a:p>
        </p:txBody>
      </p:sp>
      <p:sp>
        <p:nvSpPr>
          <p:cNvPr id="5" name="Rectangle: Rounded Corners 4">
            <a:extLst>
              <a:ext uri="{FF2B5EF4-FFF2-40B4-BE49-F238E27FC236}">
                <a16:creationId xmlns:a16="http://schemas.microsoft.com/office/drawing/2014/main" id="{B8C9CD6F-552F-D231-C9FE-22C176A26974}"/>
              </a:ext>
            </a:extLst>
          </p:cNvPr>
          <p:cNvSpPr/>
          <p:nvPr/>
        </p:nvSpPr>
        <p:spPr>
          <a:xfrm>
            <a:off x="5980922" y="2422848"/>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διατήρηση των πειστηρίων</a:t>
            </a:r>
          </a:p>
        </p:txBody>
      </p:sp>
      <p:sp>
        <p:nvSpPr>
          <p:cNvPr id="6" name="Rectangle: Rounded Corners 5">
            <a:extLst>
              <a:ext uri="{FF2B5EF4-FFF2-40B4-BE49-F238E27FC236}">
                <a16:creationId xmlns:a16="http://schemas.microsoft.com/office/drawing/2014/main" id="{647FDB85-4BD0-A9DF-0EE0-510A40A9D598}"/>
              </a:ext>
            </a:extLst>
          </p:cNvPr>
          <p:cNvSpPr/>
          <p:nvPr/>
        </p:nvSpPr>
        <p:spPr>
          <a:xfrm>
            <a:off x="2788298" y="4596882"/>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συλλογή των πειστηρίων</a:t>
            </a:r>
          </a:p>
        </p:txBody>
      </p:sp>
      <p:sp>
        <p:nvSpPr>
          <p:cNvPr id="7" name="Rectangle: Rounded Corners 6">
            <a:extLst>
              <a:ext uri="{FF2B5EF4-FFF2-40B4-BE49-F238E27FC236}">
                <a16:creationId xmlns:a16="http://schemas.microsoft.com/office/drawing/2014/main" id="{DD43F4FF-1095-3859-99CA-DC1F59685115}"/>
              </a:ext>
            </a:extLst>
          </p:cNvPr>
          <p:cNvSpPr/>
          <p:nvPr/>
        </p:nvSpPr>
        <p:spPr>
          <a:xfrm>
            <a:off x="5980922" y="4565781"/>
            <a:ext cx="2892490" cy="183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Δυσκολίες στην ανάλυση των πειστηρίων</a:t>
            </a:r>
          </a:p>
        </p:txBody>
      </p:sp>
      <p:sp>
        <p:nvSpPr>
          <p:cNvPr id="11" name="Oval 10">
            <a:extLst>
              <a:ext uri="{FF2B5EF4-FFF2-40B4-BE49-F238E27FC236}">
                <a16:creationId xmlns:a16="http://schemas.microsoft.com/office/drawing/2014/main" id="{6ED0697F-349A-07F8-6EEC-2492BF0AF881}"/>
              </a:ext>
            </a:extLst>
          </p:cNvPr>
          <p:cNvSpPr/>
          <p:nvPr/>
        </p:nvSpPr>
        <p:spPr>
          <a:xfrm>
            <a:off x="4870985" y="3513380"/>
            <a:ext cx="1800000" cy="180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Νομικά ζητήματα</a:t>
            </a:r>
          </a:p>
        </p:txBody>
      </p:sp>
    </p:spTree>
    <p:extLst>
      <p:ext uri="{BB962C8B-B14F-4D97-AF65-F5344CB8AC3E}">
        <p14:creationId xmlns:p14="http://schemas.microsoft.com/office/powerpoint/2010/main" val="3059494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6D782-636B-7CB0-5F23-77091F68D8A8}"/>
              </a:ext>
            </a:extLst>
          </p:cNvPr>
          <p:cNvSpPr>
            <a:spLocks noGrp="1"/>
          </p:cNvSpPr>
          <p:nvPr>
            <p:ph type="title"/>
          </p:nvPr>
        </p:nvSpPr>
        <p:spPr>
          <a:xfrm>
            <a:off x="646111" y="424726"/>
            <a:ext cx="9404723" cy="1021519"/>
          </a:xfrm>
        </p:spPr>
        <p:txBody>
          <a:bodyPr/>
          <a:lstStyle/>
          <a:p>
            <a:r>
              <a:rPr lang="el-GR" dirty="0"/>
              <a:t>Σε αυτή την παρουσίαση</a:t>
            </a:r>
          </a:p>
        </p:txBody>
      </p:sp>
      <p:sp>
        <p:nvSpPr>
          <p:cNvPr id="3" name="Content Placeholder 2">
            <a:extLst>
              <a:ext uri="{FF2B5EF4-FFF2-40B4-BE49-F238E27FC236}">
                <a16:creationId xmlns:a16="http://schemas.microsoft.com/office/drawing/2014/main" id="{A6470A7D-1EC0-311D-257A-02AC6633869B}"/>
              </a:ext>
            </a:extLst>
          </p:cNvPr>
          <p:cNvSpPr>
            <a:spLocks noGrp="1"/>
          </p:cNvSpPr>
          <p:nvPr>
            <p:ph idx="1"/>
          </p:nvPr>
        </p:nvSpPr>
        <p:spPr>
          <a:xfrm>
            <a:off x="1104293" y="1847462"/>
            <a:ext cx="8946541" cy="4478694"/>
          </a:xfrm>
        </p:spPr>
        <p:txBody>
          <a:bodyPr>
            <a:noAutofit/>
          </a:bodyPr>
          <a:lstStyle/>
          <a:p>
            <a:r>
              <a:rPr lang="el-GR" dirty="0"/>
              <a:t>Εισαγωγικές έννοιες &amp; Ορισμοί</a:t>
            </a:r>
            <a:endParaRPr lang="en-US" dirty="0"/>
          </a:p>
          <a:p>
            <a:pPr marL="0" indent="0">
              <a:buNone/>
            </a:pPr>
            <a:endParaRPr lang="el-GR" sz="1000" dirty="0"/>
          </a:p>
          <a:p>
            <a:r>
              <a:rPr lang="el-GR" dirty="0"/>
              <a:t>Εγκληματολογία στο </a:t>
            </a:r>
            <a:r>
              <a:rPr lang="en-US" dirty="0"/>
              <a:t>Internet of Things</a:t>
            </a:r>
          </a:p>
          <a:p>
            <a:pPr lvl="1"/>
            <a:r>
              <a:rPr lang="en-US" dirty="0"/>
              <a:t>Device, Network </a:t>
            </a:r>
            <a:r>
              <a:rPr lang="el-GR" dirty="0"/>
              <a:t>και </a:t>
            </a:r>
            <a:r>
              <a:rPr lang="en-US" dirty="0"/>
              <a:t>Cloud Forensics</a:t>
            </a:r>
            <a:endParaRPr lang="el-GR" dirty="0"/>
          </a:p>
          <a:p>
            <a:pPr marL="457200" lvl="1" indent="0">
              <a:buNone/>
            </a:pPr>
            <a:endParaRPr lang="en-US" sz="2000" dirty="0"/>
          </a:p>
          <a:p>
            <a:r>
              <a:rPr lang="el-GR" dirty="0"/>
              <a:t>Δυσκολίες και εμπόδια στην διερεύνηση περιστατικών</a:t>
            </a:r>
            <a:r>
              <a:rPr lang="en-US" dirty="0"/>
              <a:t> </a:t>
            </a:r>
            <a:r>
              <a:rPr lang="el-GR" dirty="0"/>
              <a:t>στο </a:t>
            </a:r>
            <a:r>
              <a:rPr lang="en-US" dirty="0"/>
              <a:t>IoT</a:t>
            </a:r>
            <a:r>
              <a:rPr lang="el-GR" dirty="0"/>
              <a:t> – Νομικά Ζητήματα</a:t>
            </a:r>
            <a:endParaRPr lang="en-US" dirty="0"/>
          </a:p>
          <a:p>
            <a:pPr marL="457200" lvl="1" indent="0">
              <a:buNone/>
            </a:pPr>
            <a:endParaRPr lang="el-GR" sz="1000" dirty="0"/>
          </a:p>
          <a:p>
            <a:r>
              <a:rPr lang="el-GR" dirty="0"/>
              <a:t>Σύγχρονα διαδικαστικά μοντέλα και μεθοδολογίες</a:t>
            </a:r>
            <a:endParaRPr lang="en-US" dirty="0"/>
          </a:p>
          <a:p>
            <a:endParaRPr lang="el-GR" sz="1000" dirty="0"/>
          </a:p>
          <a:p>
            <a:r>
              <a:rPr lang="el-GR" dirty="0"/>
              <a:t>Τελικά συμπεράσματα</a:t>
            </a:r>
            <a:endParaRPr lang="en-US" dirty="0"/>
          </a:p>
        </p:txBody>
      </p:sp>
    </p:spTree>
    <p:extLst>
      <p:ext uri="{BB962C8B-B14F-4D97-AF65-F5344CB8AC3E}">
        <p14:creationId xmlns:p14="http://schemas.microsoft.com/office/powerpoint/2010/main" val="1225673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2038-0206-41DD-1631-DED4F4AF3DC7}"/>
              </a:ext>
            </a:extLst>
          </p:cNvPr>
          <p:cNvSpPr>
            <a:spLocks noGrp="1"/>
          </p:cNvSpPr>
          <p:nvPr>
            <p:ph type="title"/>
          </p:nvPr>
        </p:nvSpPr>
        <p:spPr>
          <a:xfrm>
            <a:off x="646111" y="424727"/>
            <a:ext cx="9404723" cy="1400530"/>
          </a:xfrm>
        </p:spPr>
        <p:txBody>
          <a:bodyPr/>
          <a:lstStyle/>
          <a:p>
            <a:r>
              <a:rPr lang="el-GR" sz="4000" dirty="0"/>
              <a:t>Δυσκολίες στην αναγνώριση των πειστηρίων</a:t>
            </a:r>
          </a:p>
        </p:txBody>
      </p:sp>
      <p:sp>
        <p:nvSpPr>
          <p:cNvPr id="3" name="Content Placeholder 2">
            <a:extLst>
              <a:ext uri="{FF2B5EF4-FFF2-40B4-BE49-F238E27FC236}">
                <a16:creationId xmlns:a16="http://schemas.microsoft.com/office/drawing/2014/main" id="{3606F428-A1C6-43BB-6B64-CFA68DDFC40E}"/>
              </a:ext>
            </a:extLst>
          </p:cNvPr>
          <p:cNvSpPr>
            <a:spLocks noGrp="1"/>
          </p:cNvSpPr>
          <p:nvPr>
            <p:ph idx="1"/>
          </p:nvPr>
        </p:nvSpPr>
        <p:spPr>
          <a:xfrm>
            <a:off x="958533" y="2237792"/>
            <a:ext cx="9092301" cy="4195481"/>
          </a:xfrm>
        </p:spPr>
        <p:txBody>
          <a:bodyPr/>
          <a:lstStyle/>
          <a:p>
            <a:r>
              <a:rPr lang="el-GR" sz="1800" dirty="0">
                <a:effectLst/>
                <a:ea typeface="Calibri" panose="020F0502020204030204" pitchFamily="34" charset="0"/>
                <a:cs typeface="Times New Roman" panose="02020603050405020304" pitchFamily="18" charset="0"/>
              </a:rPr>
              <a:t>Οι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συσκευές μπορεί να αποθηκεύουν δεδομένα σε πλήθος διαφορετικών </a:t>
            </a:r>
            <a:r>
              <a:rPr lang="en-US" sz="1800" dirty="0">
                <a:effectLst/>
                <a:ea typeface="Calibri" panose="020F0502020204030204" pitchFamily="34" charset="0"/>
                <a:cs typeface="Times New Roman" panose="02020603050405020304" pitchFamily="18" charset="0"/>
              </a:rPr>
              <a:t>VMs</a:t>
            </a:r>
            <a:r>
              <a:rPr lang="el-GR" sz="1800" dirty="0">
                <a:effectLst/>
                <a:ea typeface="Calibri" panose="020F0502020204030204" pitchFamily="34" charset="0"/>
                <a:cs typeface="Times New Roman" panose="02020603050405020304" pitchFamily="18" charset="0"/>
              </a:rPr>
              <a:t>, να μετακινούνται διαρκώς και να επικοινωνούν με πολλές άλλες.</a:t>
            </a:r>
          </a:p>
          <a:p>
            <a:r>
              <a:rPr lang="el-GR" sz="1800" dirty="0">
                <a:effectLst/>
                <a:ea typeface="Calibri" panose="020F0502020204030204" pitchFamily="34" charset="0"/>
                <a:cs typeface="Times New Roman" panose="02020603050405020304" pitchFamily="18" charset="0"/>
              </a:rPr>
              <a:t>Δυσδιάκριτα όρια. Δυσκολεύει </a:t>
            </a:r>
            <a:r>
              <a:rPr lang="el-GR" sz="1800" dirty="0">
                <a:ea typeface="Calibri" panose="020F0502020204030204" pitchFamily="34" charset="0"/>
                <a:cs typeface="Times New Roman" panose="02020603050405020304" pitchFamily="18" charset="0"/>
              </a:rPr>
              <a:t>την</a:t>
            </a:r>
            <a:r>
              <a:rPr lang="el-GR" sz="1800" dirty="0">
                <a:effectLst/>
                <a:ea typeface="Calibri" panose="020F0502020204030204" pitchFamily="34" charset="0"/>
                <a:cs typeface="Times New Roman" panose="02020603050405020304" pitchFamily="18" charset="0"/>
              </a:rPr>
              <a:t> ανακατασκευή της σκηνής του εγκλήματος και άρα στον εντοπισμό των δεδομένων που είναι χρήσιμα για την έρευνα</a:t>
            </a:r>
          </a:p>
          <a:p>
            <a:r>
              <a:rPr lang="el-GR" sz="1800" dirty="0">
                <a:effectLst/>
                <a:ea typeface="Calibri" panose="020F0502020204030204" pitchFamily="34" charset="0"/>
                <a:cs typeface="Times New Roman" panose="02020603050405020304" pitchFamily="18" charset="0"/>
              </a:rPr>
              <a:t>Η φύση των </a:t>
            </a:r>
            <a:r>
              <a:rPr lang="en-US" sz="1800" dirty="0">
                <a:effectLst/>
                <a:ea typeface="Calibri" panose="020F0502020204030204" pitchFamily="34" charset="0"/>
                <a:cs typeface="Times New Roman" panose="02020603050405020304" pitchFamily="18" charset="0"/>
              </a:rPr>
              <a:t>Big Data </a:t>
            </a:r>
            <a:r>
              <a:rPr lang="el-GR" sz="1800" dirty="0">
                <a:ea typeface="Calibri" panose="020F0502020204030204" pitchFamily="34" charset="0"/>
                <a:cs typeface="Times New Roman" panose="02020603050405020304" pitchFamily="18" charset="0"/>
              </a:rPr>
              <a:t>οδηγεί, εξαιτίας των 4</a:t>
            </a:r>
            <a:r>
              <a:rPr lang="en-US" sz="1800" dirty="0">
                <a:ea typeface="Calibri" panose="020F0502020204030204" pitchFamily="34" charset="0"/>
                <a:cs typeface="Times New Roman" panose="02020603050405020304" pitchFamily="18" charset="0"/>
              </a:rPr>
              <a:t> Vs, </a:t>
            </a:r>
            <a:r>
              <a:rPr lang="el-GR" sz="1800" dirty="0">
                <a:ea typeface="Calibri" panose="020F0502020204030204" pitchFamily="34" charset="0"/>
                <a:cs typeface="Times New Roman" panose="02020603050405020304" pitchFamily="18" charset="0"/>
              </a:rPr>
              <a:t>σε αδυναμία χρήσης παραδοσιακών μέσων </a:t>
            </a:r>
            <a:r>
              <a:rPr lang="el-GR" sz="1800" dirty="0">
                <a:effectLst/>
                <a:ea typeface="Calibri" panose="020F0502020204030204" pitchFamily="34" charset="0"/>
                <a:cs typeface="Times New Roman" panose="02020603050405020304" pitchFamily="18" charset="0"/>
              </a:rPr>
              <a:t>για την εύρεση των σχετικών και μη-σχετικών δεδομένων (π.χ. παρακολούθηση των </a:t>
            </a:r>
            <a:r>
              <a:rPr lang="el-GR" sz="1800" dirty="0" err="1">
                <a:effectLst/>
                <a:ea typeface="Calibri" panose="020F0502020204030204" pitchFamily="34" charset="0"/>
                <a:cs typeface="Times New Roman" panose="02020603050405020304" pitchFamily="18" charset="0"/>
              </a:rPr>
              <a:t>ροων</a:t>
            </a:r>
            <a:r>
              <a:rPr lang="el-GR" sz="1800" dirty="0">
                <a:effectLst/>
                <a:ea typeface="Calibri" panose="020F0502020204030204" pitchFamily="34" charset="0"/>
                <a:cs typeface="Times New Roman" panose="02020603050405020304" pitchFamily="18" charset="0"/>
              </a:rPr>
              <a:t> δεδομένων)</a:t>
            </a:r>
          </a:p>
          <a:p>
            <a:r>
              <a:rPr lang="el-GR" sz="1800" dirty="0">
                <a:effectLst/>
                <a:ea typeface="Calibri" panose="020F0502020204030204" pitchFamily="34" charset="0"/>
                <a:cs typeface="Times New Roman" panose="02020603050405020304" pitchFamily="18" charset="0"/>
              </a:rPr>
              <a:t>Η ετερογένεια των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μπορεί να καταστίσει την ανεύρεσή τους ακόμη πιο δύσκολη (ποιες οικιακές συσκευές είναι </a:t>
            </a:r>
            <a:r>
              <a:rPr lang="en-US" sz="1800" dirty="0">
                <a:effectLst/>
                <a:ea typeface="Calibri" panose="020F0502020204030204" pitchFamily="34" charset="0"/>
                <a:cs typeface="Times New Roman" panose="02020603050405020304" pitchFamily="18" charset="0"/>
              </a:rPr>
              <a:t>smart </a:t>
            </a:r>
            <a:r>
              <a:rPr lang="el-GR" sz="1800" dirty="0">
                <a:effectLst/>
                <a:ea typeface="Calibri" panose="020F0502020204030204" pitchFamily="34" charset="0"/>
                <a:cs typeface="Times New Roman" panose="02020603050405020304" pitchFamily="18" charset="0"/>
              </a:rPr>
              <a:t>και ποιες μπορεί να εμπλέκονται σε μια συγκεκριμένη υπόθεση;)</a:t>
            </a:r>
            <a:endParaRPr lang="el-GR" dirty="0"/>
          </a:p>
        </p:txBody>
      </p:sp>
    </p:spTree>
    <p:extLst>
      <p:ext uri="{BB962C8B-B14F-4D97-AF65-F5344CB8AC3E}">
        <p14:creationId xmlns:p14="http://schemas.microsoft.com/office/powerpoint/2010/main" val="3036533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CF29-9836-1B79-3BBC-CF76F10FC090}"/>
              </a:ext>
            </a:extLst>
          </p:cNvPr>
          <p:cNvSpPr>
            <a:spLocks noGrp="1"/>
          </p:cNvSpPr>
          <p:nvPr>
            <p:ph type="title"/>
          </p:nvPr>
        </p:nvSpPr>
        <p:spPr/>
        <p:txBody>
          <a:bodyPr/>
          <a:lstStyle/>
          <a:p>
            <a:r>
              <a:rPr lang="el-GR" sz="4000" dirty="0">
                <a:effectLst/>
                <a:ea typeface="Calibri" panose="020F0502020204030204" pitchFamily="34" charset="0"/>
                <a:cs typeface="Times New Roman" panose="02020603050405020304" pitchFamily="18" charset="0"/>
              </a:rPr>
              <a:t>Δυσκολίες στην διατήρηση πειστηρίων</a:t>
            </a:r>
            <a:endParaRPr lang="el-GR" sz="4000" dirty="0"/>
          </a:p>
        </p:txBody>
      </p:sp>
      <p:sp>
        <p:nvSpPr>
          <p:cNvPr id="3" name="Content Placeholder 2">
            <a:extLst>
              <a:ext uri="{FF2B5EF4-FFF2-40B4-BE49-F238E27FC236}">
                <a16:creationId xmlns:a16="http://schemas.microsoft.com/office/drawing/2014/main" id="{935AD609-99EE-4BE4-23CB-BB729CE5D658}"/>
              </a:ext>
            </a:extLst>
          </p:cNvPr>
          <p:cNvSpPr>
            <a:spLocks noGrp="1"/>
          </p:cNvSpPr>
          <p:nvPr>
            <p:ph idx="1"/>
          </p:nvPr>
        </p:nvSpPr>
        <p:spPr>
          <a:xfrm>
            <a:off x="1104293" y="2010131"/>
            <a:ext cx="8946541" cy="4395151"/>
          </a:xfrm>
        </p:spPr>
        <p:txBody>
          <a:bodyPr>
            <a:normAutofit/>
          </a:bodyPr>
          <a:lstStyle/>
          <a:p>
            <a:r>
              <a:rPr lang="el-GR" sz="1800" dirty="0">
                <a:effectLst/>
                <a:ea typeface="Calibri" panose="020F0502020204030204" pitchFamily="34" charset="0"/>
                <a:cs typeface="Times New Roman" panose="02020603050405020304" pitchFamily="18" charset="0"/>
              </a:rPr>
              <a:t>Πρέπει να μπορεί να αποδειχθεί η επιμέλεια και κατοχή των πειστηρίων (</a:t>
            </a:r>
            <a:r>
              <a:rPr lang="en-US" sz="1800" dirty="0">
                <a:effectLst/>
                <a:ea typeface="Calibri" panose="020F0502020204030204" pitchFamily="34" charset="0"/>
                <a:cs typeface="Times New Roman" panose="02020603050405020304" pitchFamily="18" charset="0"/>
              </a:rPr>
              <a:t>Chain of Custody)</a:t>
            </a:r>
            <a:r>
              <a:rPr lang="el-GR" sz="1800" dirty="0">
                <a:effectLst/>
                <a:ea typeface="Calibri" panose="020F0502020204030204" pitchFamily="34" charset="0"/>
                <a:cs typeface="Times New Roman" panose="02020603050405020304" pitchFamily="18" charset="0"/>
              </a:rPr>
              <a:t> . Δηλαδή συχνά απαιτείται η δημιουργία ενός </a:t>
            </a:r>
            <a:r>
              <a:rPr lang="el-GR" sz="1800" b="1" dirty="0">
                <a:effectLst/>
                <a:ea typeface="Calibri" panose="020F0502020204030204" pitchFamily="34" charset="0"/>
                <a:cs typeface="Times New Roman" panose="02020603050405020304" pitchFamily="18" charset="0"/>
              </a:rPr>
              <a:t>εγκληματολογικού αντιγράφου </a:t>
            </a:r>
            <a:r>
              <a:rPr lang="el-GR" sz="1800" dirty="0">
                <a:effectLst/>
                <a:ea typeface="Calibri" panose="020F0502020204030204" pitchFamily="34" charset="0"/>
                <a:cs typeface="Times New Roman" panose="02020603050405020304" pitchFamily="18" charset="0"/>
              </a:rPr>
              <a:t>της υπό εξέταση συσκευής τη στιγμή της διεξαγωγής της έρευνας </a:t>
            </a:r>
          </a:p>
          <a:p>
            <a:r>
              <a:rPr lang="el-GR" sz="1800" dirty="0">
                <a:effectLst/>
                <a:ea typeface="Calibri" panose="020F0502020204030204" pitchFamily="34" charset="0"/>
                <a:cs typeface="Times New Roman" panose="02020603050405020304" pitchFamily="18" charset="0"/>
              </a:rPr>
              <a:t>Η κατανεμημένη αποθήκευσή τους αποτελεί και εδώ πρόβλημα. Η μορφή των δεδομένων που ανακτώνται από κάποια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συσκευή μπορεί να διαφέρει από τη μορφή των δεδομένων που αποθηκεύονται στο </a:t>
            </a:r>
            <a:r>
              <a:rPr lang="en-US" sz="1800" dirty="0">
                <a:effectLst/>
                <a:ea typeface="Calibri" panose="020F0502020204030204" pitchFamily="34" charset="0"/>
                <a:cs typeface="Times New Roman" panose="02020603050405020304" pitchFamily="18" charset="0"/>
              </a:rPr>
              <a:t>cloud</a:t>
            </a:r>
            <a:r>
              <a:rPr lang="el-GR" sz="1800" dirty="0">
                <a:effectLst/>
                <a:ea typeface="Calibri" panose="020F0502020204030204" pitchFamily="34" charset="0"/>
                <a:cs typeface="Times New Roman" panose="02020603050405020304" pitchFamily="18" charset="0"/>
              </a:rPr>
              <a:t>.  Πρώτού αναλυθεί θα πρέπει να τα φέρουμε στην αρχική τους μορφή. </a:t>
            </a:r>
          </a:p>
          <a:p>
            <a:r>
              <a:rPr lang="el-GR" sz="1800" dirty="0">
                <a:effectLst/>
                <a:ea typeface="Calibri" panose="020F0502020204030204" pitchFamily="34" charset="0"/>
                <a:cs typeface="Times New Roman" panose="02020603050405020304" pitchFamily="18" charset="0"/>
              </a:rPr>
              <a:t>Μεγάλη πτητικότητα των δεδομένων που χειρίζονται οι συσκευές, καθώς το περιβάλλον τους είναι πολύ δυναμικό. </a:t>
            </a:r>
          </a:p>
          <a:p>
            <a:r>
              <a:rPr lang="el-GR" sz="1800" dirty="0">
                <a:effectLst/>
                <a:ea typeface="Calibri" panose="020F0502020204030204" pitchFamily="34" charset="0"/>
                <a:cs typeface="Times New Roman" panose="02020603050405020304" pitchFamily="18" charset="0"/>
              </a:rPr>
              <a:t>Διαφορετικοί </a:t>
            </a:r>
            <a:r>
              <a:rPr lang="en-US" sz="1800" dirty="0">
                <a:effectLst/>
                <a:ea typeface="Calibri" panose="020F0502020204030204" pitchFamily="34" charset="0"/>
                <a:cs typeface="Times New Roman" panose="02020603050405020304" pitchFamily="18" charset="0"/>
              </a:rPr>
              <a:t>providers </a:t>
            </a:r>
            <a:r>
              <a:rPr lang="el-GR" sz="1800" dirty="0">
                <a:effectLst/>
                <a:ea typeface="Calibri" panose="020F0502020204030204" pitchFamily="34" charset="0"/>
                <a:cs typeface="Times New Roman" panose="02020603050405020304" pitchFamily="18" charset="0"/>
              </a:rPr>
              <a:t>αποθηκεύουν δεδομένα στο </a:t>
            </a:r>
            <a:r>
              <a:rPr lang="en-US" sz="1800" dirty="0">
                <a:effectLst/>
                <a:ea typeface="Calibri" panose="020F0502020204030204" pitchFamily="34" charset="0"/>
                <a:cs typeface="Times New Roman" panose="02020603050405020304" pitchFamily="18" charset="0"/>
              </a:rPr>
              <a:t>cloud </a:t>
            </a:r>
            <a:r>
              <a:rPr lang="el-GR" sz="1800" dirty="0">
                <a:effectLst/>
                <a:ea typeface="Calibri" panose="020F0502020204030204" pitchFamily="34" charset="0"/>
                <a:cs typeface="Times New Roman" panose="02020603050405020304" pitchFamily="18" charset="0"/>
              </a:rPr>
              <a:t>για διαφορετικά χρονικά διαστήματα. Ιδιαίτερο θέμα όσον αφορά τον </a:t>
            </a:r>
            <a:r>
              <a:rPr lang="en-US" sz="1800" dirty="0">
                <a:effectLst/>
                <a:ea typeface="Calibri" panose="020F0502020204030204" pitchFamily="34" charset="0"/>
                <a:cs typeface="Times New Roman" panose="02020603050405020304" pitchFamily="18" charset="0"/>
              </a:rPr>
              <a:t>GDPR </a:t>
            </a:r>
            <a:r>
              <a:rPr lang="el-GR" sz="1800" dirty="0">
                <a:effectLst/>
                <a:ea typeface="Calibri" panose="020F0502020204030204" pitchFamily="34" charset="0"/>
                <a:cs typeface="Times New Roman" panose="02020603050405020304" pitchFamily="18" charset="0"/>
              </a:rPr>
              <a:t>και τη διάρκεια τήρησης των δεδομένων</a:t>
            </a:r>
            <a:endParaRPr lang="el-GR" dirty="0"/>
          </a:p>
        </p:txBody>
      </p:sp>
    </p:spTree>
    <p:extLst>
      <p:ext uri="{BB962C8B-B14F-4D97-AF65-F5344CB8AC3E}">
        <p14:creationId xmlns:p14="http://schemas.microsoft.com/office/powerpoint/2010/main" val="2635684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8433B-993D-FADA-D32C-202DCEE8D958}"/>
              </a:ext>
            </a:extLst>
          </p:cNvPr>
          <p:cNvSpPr>
            <a:spLocks noGrp="1"/>
          </p:cNvSpPr>
          <p:nvPr>
            <p:ph type="title"/>
          </p:nvPr>
        </p:nvSpPr>
        <p:spPr/>
        <p:txBody>
          <a:bodyPr/>
          <a:lstStyle/>
          <a:p>
            <a:r>
              <a:rPr lang="el-GR" sz="4000" dirty="0"/>
              <a:t>Δυσκολίες στην ανάκτηση των πειστηρίων</a:t>
            </a:r>
          </a:p>
        </p:txBody>
      </p:sp>
      <p:sp>
        <p:nvSpPr>
          <p:cNvPr id="3" name="Content Placeholder 2">
            <a:extLst>
              <a:ext uri="{FF2B5EF4-FFF2-40B4-BE49-F238E27FC236}">
                <a16:creationId xmlns:a16="http://schemas.microsoft.com/office/drawing/2014/main" id="{CE798A31-8A01-A2F7-F39B-BCD3455E122B}"/>
              </a:ext>
            </a:extLst>
          </p:cNvPr>
          <p:cNvSpPr>
            <a:spLocks noGrp="1"/>
          </p:cNvSpPr>
          <p:nvPr>
            <p:ph idx="1"/>
          </p:nvPr>
        </p:nvSpPr>
        <p:spPr>
          <a:xfrm>
            <a:off x="1104293" y="2311335"/>
            <a:ext cx="8946541" cy="4195481"/>
          </a:xfrm>
        </p:spPr>
        <p:txBody>
          <a:bodyPr>
            <a:normAutofit/>
          </a:bodyPr>
          <a:lstStyle/>
          <a:p>
            <a:r>
              <a:rPr lang="el-GR" sz="1800" dirty="0">
                <a:effectLst/>
                <a:ea typeface="Calibri" panose="020F0502020204030204" pitchFamily="34" charset="0"/>
                <a:cs typeface="Times New Roman" panose="02020603050405020304" pitchFamily="18" charset="0"/>
              </a:rPr>
              <a:t>Αδυναμία ανάκτησης κρυπτογραφημένων δεδομένων, εάν το κλειδί έχει χαθεί η καταστραφεί. </a:t>
            </a:r>
          </a:p>
          <a:p>
            <a:r>
              <a:rPr lang="el-GR" sz="1800" dirty="0">
                <a:effectLst/>
                <a:ea typeface="Calibri" panose="020F0502020204030204" pitchFamily="34" charset="0"/>
                <a:cs typeface="Times New Roman" panose="02020603050405020304" pitchFamily="18" charset="0"/>
              </a:rPr>
              <a:t>Απουσία προτυποποίησης ως προς το υλικό, το ΛΣ και τα πρωτόκολλα επικοινωνίας των συσκευών (λ.χ. </a:t>
            </a:r>
            <a:r>
              <a:rPr lang="en-US" sz="1800" dirty="0">
                <a:effectLst/>
                <a:ea typeface="Calibri" panose="020F0502020204030204" pitchFamily="34" charset="0"/>
                <a:cs typeface="Times New Roman" panose="02020603050405020304" pitchFamily="18" charset="0"/>
              </a:rPr>
              <a:t>proprietary </a:t>
            </a:r>
            <a:r>
              <a:rPr lang="el-GR" sz="1800" dirty="0">
                <a:effectLst/>
                <a:ea typeface="Calibri" panose="020F0502020204030204" pitchFamily="34" charset="0"/>
                <a:cs typeface="Times New Roman" panose="02020603050405020304" pitchFamily="18" charset="0"/>
              </a:rPr>
              <a:t>πρωτόκολλα) και μεθοδολογιών για την διεξαγωγή της έρευνας. </a:t>
            </a:r>
          </a:p>
          <a:p>
            <a:r>
              <a:rPr lang="el-GR" sz="1800" dirty="0">
                <a:effectLst/>
                <a:ea typeface="Calibri" panose="020F0502020204030204" pitchFamily="34" charset="0"/>
                <a:cs typeface="Times New Roman" panose="02020603050405020304" pitchFamily="18" charset="0"/>
              </a:rPr>
              <a:t>Η</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ευκολία παραβίασης της ασφάλειας των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μειώνει την αξία των </a:t>
            </a:r>
            <a:r>
              <a:rPr lang="el-GR" sz="1800" dirty="0">
                <a:ea typeface="Calibri" panose="020F0502020204030204" pitchFamily="34" charset="0"/>
                <a:cs typeface="Times New Roman" panose="02020603050405020304" pitchFamily="18" charset="0"/>
              </a:rPr>
              <a:t>δεδομένων και κατ’ επέκταση των </a:t>
            </a:r>
            <a:r>
              <a:rPr lang="el-GR" sz="1800" dirty="0">
                <a:effectLst/>
                <a:ea typeface="Calibri" panose="020F0502020204030204" pitchFamily="34" charset="0"/>
                <a:cs typeface="Times New Roman" panose="02020603050405020304" pitchFamily="18" charset="0"/>
              </a:rPr>
              <a:t>ψηφιακών πειστηρίων που μπορούν να συλλεχθούν από αυτές </a:t>
            </a:r>
          </a:p>
        </p:txBody>
      </p:sp>
    </p:spTree>
    <p:extLst>
      <p:ext uri="{BB962C8B-B14F-4D97-AF65-F5344CB8AC3E}">
        <p14:creationId xmlns:p14="http://schemas.microsoft.com/office/powerpoint/2010/main" val="697855592"/>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57089-A974-059D-7ACA-D07C51992D45}"/>
              </a:ext>
            </a:extLst>
          </p:cNvPr>
          <p:cNvSpPr>
            <a:spLocks noGrp="1"/>
          </p:cNvSpPr>
          <p:nvPr>
            <p:ph type="title"/>
          </p:nvPr>
        </p:nvSpPr>
        <p:spPr/>
        <p:txBody>
          <a:bodyPr/>
          <a:lstStyle/>
          <a:p>
            <a:r>
              <a:rPr lang="el-GR" dirty="0"/>
              <a:t>Δυσκολίες στην ανάλυση των πειστηρίων</a:t>
            </a:r>
          </a:p>
        </p:txBody>
      </p:sp>
      <p:sp>
        <p:nvSpPr>
          <p:cNvPr id="3" name="Content Placeholder 2">
            <a:extLst>
              <a:ext uri="{FF2B5EF4-FFF2-40B4-BE49-F238E27FC236}">
                <a16:creationId xmlns:a16="http://schemas.microsoft.com/office/drawing/2014/main" id="{56B1D968-791F-8CEA-2EA4-273A342B0E52}"/>
              </a:ext>
            </a:extLst>
          </p:cNvPr>
          <p:cNvSpPr>
            <a:spLocks noGrp="1"/>
          </p:cNvSpPr>
          <p:nvPr>
            <p:ph idx="1"/>
          </p:nvPr>
        </p:nvSpPr>
        <p:spPr>
          <a:xfrm>
            <a:off x="1104293" y="2342167"/>
            <a:ext cx="8946541" cy="4195481"/>
          </a:xfrm>
        </p:spPr>
        <p:txBody>
          <a:bodyPr/>
          <a:lstStyle/>
          <a:p>
            <a:pPr>
              <a:lnSpc>
                <a:spcPct val="107000"/>
              </a:lnSpc>
              <a:spcAft>
                <a:spcPts val="800"/>
              </a:spcAft>
            </a:pPr>
            <a:r>
              <a:rPr lang="el-GR" sz="1800" dirty="0">
                <a:effectLst/>
                <a:ea typeface="Calibri" panose="020F0502020204030204" pitchFamily="34" charset="0"/>
                <a:cs typeface="Times New Roman" panose="02020603050405020304" pitchFamily="18" charset="0"/>
              </a:rPr>
              <a:t>Μεγάλος όγκος δεδομένων</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Όπως είδαμε και προηγουμένως, δεν υπάρχουν κατάλληλα εργαλεία με τα οποία να μπορούν να αναλυθούν οι συνεχείς ροές δεδομένων των πολυάριθμων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συσκευών ταυτόχρονα</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Προέλευση των δεδομένων. Είναι δύσκολο να βρεθεί η αρχική πηγή των δεδομένων, ο ιδιοκτήτης τους και εάν έχουν τροποποιηθεί, ποιος πραγματοποίησε την τροποποίηση</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Δυσκολία στην ανακατασκευή της χρονικής σειράς των γεγονότων καθώς τα </a:t>
            </a:r>
            <a:r>
              <a:rPr lang="el-GR" sz="1800" dirty="0" err="1">
                <a:effectLst/>
                <a:ea typeface="Calibri" panose="020F0502020204030204" pitchFamily="34" charset="0"/>
                <a:cs typeface="Times New Roman" panose="02020603050405020304" pitchFamily="18" charset="0"/>
              </a:rPr>
              <a:t>μεταδεδομένα</a:t>
            </a:r>
            <a:r>
              <a:rPr lang="el-GR" sz="1800" dirty="0">
                <a:effectLst/>
                <a:ea typeface="Calibri" panose="020F0502020204030204" pitchFamily="34" charset="0"/>
                <a:cs typeface="Times New Roman" panose="02020603050405020304" pitchFamily="18" charset="0"/>
              </a:rPr>
              <a:t> που συλλέγονται από τις συσκευές μπορεί να μην είναι αληθοφανή, να παρουσιάζουν αποκλείσεις ή και να μην υπάρχουν καθόλου</a:t>
            </a:r>
          </a:p>
          <a:p>
            <a:endParaRPr lang="el-GR" dirty="0"/>
          </a:p>
        </p:txBody>
      </p:sp>
      <p:sp>
        <p:nvSpPr>
          <p:cNvPr id="4" name="TextBox 3">
            <a:extLst>
              <a:ext uri="{FF2B5EF4-FFF2-40B4-BE49-F238E27FC236}">
                <a16:creationId xmlns:a16="http://schemas.microsoft.com/office/drawing/2014/main" id="{6239055A-4385-2E45-2937-9DBF6F83A668}"/>
              </a:ext>
            </a:extLst>
          </p:cNvPr>
          <p:cNvSpPr txBox="1"/>
          <p:nvPr/>
        </p:nvSpPr>
        <p:spPr>
          <a:xfrm>
            <a:off x="1104293" y="5843300"/>
            <a:ext cx="5549416" cy="400110"/>
          </a:xfrm>
          <a:prstGeom prst="rect">
            <a:avLst/>
          </a:prstGeom>
          <a:noFill/>
        </p:spPr>
        <p:txBody>
          <a:bodyPr wrap="square" rtlCol="0">
            <a:spAutoFit/>
          </a:bodyPr>
          <a:lstStyle/>
          <a:p>
            <a:r>
              <a:rPr lang="el-GR" sz="2000" dirty="0"/>
              <a:t>Πως αντιμετωπίζονται αυτές οι δυσκολίες;</a:t>
            </a:r>
          </a:p>
        </p:txBody>
      </p:sp>
    </p:spTree>
    <p:extLst>
      <p:ext uri="{BB962C8B-B14F-4D97-AF65-F5344CB8AC3E}">
        <p14:creationId xmlns:p14="http://schemas.microsoft.com/office/powerpoint/2010/main" val="1181764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0B71-BE8A-4A50-22B7-1C78DF6CCC07}"/>
              </a:ext>
            </a:extLst>
          </p:cNvPr>
          <p:cNvSpPr>
            <a:spLocks noGrp="1"/>
          </p:cNvSpPr>
          <p:nvPr>
            <p:ph type="title"/>
          </p:nvPr>
        </p:nvSpPr>
        <p:spPr/>
        <p:txBody>
          <a:bodyPr/>
          <a:lstStyle/>
          <a:p>
            <a:r>
              <a:rPr lang="el-GR" dirty="0"/>
              <a:t>Νομικά ζητήματα -1 </a:t>
            </a:r>
            <a:br>
              <a:rPr lang="el-GR" dirty="0"/>
            </a:br>
            <a:r>
              <a:rPr lang="el-GR" sz="4000" dirty="0"/>
              <a:t>Προσωπικά δεδομένα</a:t>
            </a:r>
          </a:p>
        </p:txBody>
      </p:sp>
      <p:sp>
        <p:nvSpPr>
          <p:cNvPr id="6" name="Content Placeholder 2">
            <a:extLst>
              <a:ext uri="{FF2B5EF4-FFF2-40B4-BE49-F238E27FC236}">
                <a16:creationId xmlns:a16="http://schemas.microsoft.com/office/drawing/2014/main" id="{33C02C5B-82B4-6ADE-AA4B-CB04BF923412}"/>
              </a:ext>
            </a:extLst>
          </p:cNvPr>
          <p:cNvSpPr>
            <a:spLocks noGrp="1"/>
          </p:cNvSpPr>
          <p:nvPr>
            <p:ph sz="half" idx="1"/>
          </p:nvPr>
        </p:nvSpPr>
        <p:spPr>
          <a:xfrm>
            <a:off x="924141" y="2159849"/>
            <a:ext cx="9404723" cy="4310745"/>
          </a:xfrm>
        </p:spPr>
        <p:txBody>
          <a:bodyPr>
            <a:normAutofit/>
          </a:bodyPr>
          <a:lstStyle/>
          <a:p>
            <a:r>
              <a:rPr lang="el-GR" dirty="0"/>
              <a:t>Όπως έχουμε ήδη αναφέρει, η αποτελεσματικότητα των ερευνών στηρίζονται στην ανακάλυψη και συλλογή ψηφιακών πειστηρίων από</a:t>
            </a:r>
          </a:p>
          <a:p>
            <a:r>
              <a:rPr lang="el-GR" dirty="0"/>
              <a:t>Περισσότερα δεδομένα = Μεγαλύτερες πιθανότητες εξιχνίασης του εγκλήματος</a:t>
            </a:r>
          </a:p>
          <a:p>
            <a:r>
              <a:rPr lang="el-GR" dirty="0"/>
              <a:t>Και στις 3 προαναφερθείσες ζώνες διερεύνησης </a:t>
            </a:r>
            <a:r>
              <a:rPr lang="el-GR" b="1" dirty="0"/>
              <a:t>η συλλογή προσωπικών δεδομένων είναι αναπόφευκτη </a:t>
            </a:r>
            <a:r>
              <a:rPr lang="el-GR" dirty="0"/>
              <a:t>(π.χ. διευθύνσεις </a:t>
            </a:r>
            <a:r>
              <a:rPr lang="en-US" dirty="0"/>
              <a:t>IP)</a:t>
            </a:r>
            <a:r>
              <a:rPr lang="el-GR" dirty="0"/>
              <a:t>, επομένως </a:t>
            </a:r>
            <a:r>
              <a:rPr lang="el-GR" dirty="0">
                <a:ea typeface="Calibri" panose="020F0502020204030204" pitchFamily="34" charset="0"/>
                <a:cs typeface="Times New Roman" panose="02020603050405020304" pitchFamily="18" charset="0"/>
              </a:rPr>
              <a:t>ι</a:t>
            </a:r>
            <a:r>
              <a:rPr lang="el-GR" sz="1800" dirty="0">
                <a:effectLst/>
                <a:ea typeface="Calibri" panose="020F0502020204030204" pitchFamily="34" charset="0"/>
                <a:cs typeface="Times New Roman" panose="02020603050405020304" pitchFamily="18" charset="0"/>
              </a:rPr>
              <a:t>διαίτερη μέριμνα πρέπει να ληφθεί για την επεξεργασία τους και ειδικά όταν πρόκειται για ειδικές κατηγορίες (π.χ. ιατρικό ιστορικό κατά τη διάρκεια μιας έρευνας σε ένα νοσοκομείο)</a:t>
            </a:r>
          </a:p>
          <a:p>
            <a:r>
              <a:rPr lang="el-GR" dirty="0">
                <a:ea typeface="Calibri" panose="020F0502020204030204" pitchFamily="34" charset="0"/>
                <a:cs typeface="Times New Roman" panose="02020603050405020304" pitchFamily="18" charset="0"/>
              </a:rPr>
              <a:t>Άρα </a:t>
            </a:r>
            <a:r>
              <a:rPr lang="el-GR" sz="1800" dirty="0">
                <a:effectLst/>
                <a:ea typeface="Calibri" panose="020F0502020204030204" pitchFamily="34" charset="0"/>
                <a:cs typeface="Times New Roman" panose="02020603050405020304" pitchFamily="18" charset="0"/>
              </a:rPr>
              <a:t>δεν μπορούμε να συλλέξουμε αλόγιστα όσα δεδομένα θεωρούνται </a:t>
            </a:r>
            <a:r>
              <a:rPr lang="en-US" dirty="0">
                <a:ea typeface="Calibri" panose="020F0502020204030204" pitchFamily="34" charset="0"/>
                <a:cs typeface="Times New Roman" panose="02020603050405020304" pitchFamily="18" charset="0"/>
              </a:rPr>
              <a:t>“</a:t>
            </a:r>
            <a:r>
              <a:rPr lang="el-GR" sz="1800" dirty="0">
                <a:effectLst/>
                <a:ea typeface="Calibri" panose="020F0502020204030204" pitchFamily="34" charset="0"/>
                <a:cs typeface="Times New Roman" panose="02020603050405020304" pitchFamily="18" charset="0"/>
              </a:rPr>
              <a:t>σχετικά</a:t>
            </a:r>
            <a:r>
              <a:rPr lang="en-US" sz="1800" dirty="0">
                <a:effectLst/>
                <a:ea typeface="Calibri" panose="020F0502020204030204" pitchFamily="34" charset="0"/>
                <a:cs typeface="Times New Roman" panose="02020603050405020304" pitchFamily="18" charset="0"/>
              </a:rPr>
              <a:t>”</a:t>
            </a:r>
            <a:r>
              <a:rPr lang="el-GR" sz="1800" dirty="0">
                <a:effectLst/>
                <a:ea typeface="Calibri" panose="020F0502020204030204" pitchFamily="34" charset="0"/>
                <a:cs typeface="Times New Roman" panose="02020603050405020304" pitchFamily="18" charset="0"/>
              </a:rPr>
              <a:t>, αλλά να περιοριστούμε σε αυτά που είναι αναγκαία για τον σκοπό της έρευνας, δηλαδή αυτά που θα του επιτρέψουν να ορίσει το πλαίσιο</a:t>
            </a:r>
            <a:endParaRPr lang="en-US" sz="1800" dirty="0">
              <a:effectLst/>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a:t>
            </a:r>
            <a:r>
              <a:rPr lang="en-US" sz="1800" dirty="0">
                <a:effectLst/>
                <a:ea typeface="Calibri" panose="020F0502020204030204" pitchFamily="34" charset="0"/>
                <a:cs typeface="Times New Roman" panose="02020603050405020304" pitchFamily="18" charset="0"/>
              </a:rPr>
              <a:t>radeoff </a:t>
            </a:r>
            <a:r>
              <a:rPr lang="el-GR" sz="1800" dirty="0">
                <a:effectLst/>
                <a:ea typeface="Calibri" panose="020F0502020204030204" pitchFamily="34" charset="0"/>
                <a:cs typeface="Times New Roman" panose="02020603050405020304" pitchFamily="18" charset="0"/>
              </a:rPr>
              <a:t>μεταξύ της αποτελεσματικότητας της έρευνας και των δικαιωμάτων των υποκειμένων των δεδομένων. </a:t>
            </a:r>
            <a:endParaRPr lang="el-GR" dirty="0"/>
          </a:p>
          <a:p>
            <a:endParaRPr lang="el-GR" sz="1800" dirty="0">
              <a:effectLst/>
              <a:ea typeface="Calibri" panose="020F0502020204030204" pitchFamily="34" charset="0"/>
              <a:cs typeface="Times New Roman" panose="02020603050405020304" pitchFamily="18" charset="0"/>
            </a:endParaRPr>
          </a:p>
          <a:p>
            <a:endParaRPr lang="el-GR" dirty="0"/>
          </a:p>
          <a:p>
            <a:endParaRPr lang="el-GR" dirty="0"/>
          </a:p>
          <a:p>
            <a:endParaRPr lang="el-GR" dirty="0"/>
          </a:p>
        </p:txBody>
      </p:sp>
    </p:spTree>
    <p:extLst>
      <p:ext uri="{BB962C8B-B14F-4D97-AF65-F5344CB8AC3E}">
        <p14:creationId xmlns:p14="http://schemas.microsoft.com/office/powerpoint/2010/main" val="2479384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2ED42-0D9E-0F31-2F12-DB50EECB283D}"/>
              </a:ext>
            </a:extLst>
          </p:cNvPr>
          <p:cNvSpPr>
            <a:spLocks noGrp="1"/>
          </p:cNvSpPr>
          <p:nvPr>
            <p:ph type="title"/>
          </p:nvPr>
        </p:nvSpPr>
        <p:spPr/>
        <p:txBody>
          <a:bodyPr/>
          <a:lstStyle/>
          <a:p>
            <a:r>
              <a:rPr lang="el-GR" dirty="0"/>
              <a:t>Νομικά ζητήματα – 2</a:t>
            </a:r>
            <a:br>
              <a:rPr lang="el-GR" dirty="0"/>
            </a:br>
            <a:r>
              <a:rPr lang="el-GR" dirty="0"/>
              <a:t>Δικαιοδοσία</a:t>
            </a:r>
            <a:br>
              <a:rPr lang="el-GR" dirty="0"/>
            </a:br>
            <a:endParaRPr lang="el-GR" dirty="0"/>
          </a:p>
        </p:txBody>
      </p:sp>
      <p:sp>
        <p:nvSpPr>
          <p:cNvPr id="3" name="Content Placeholder 2">
            <a:extLst>
              <a:ext uri="{FF2B5EF4-FFF2-40B4-BE49-F238E27FC236}">
                <a16:creationId xmlns:a16="http://schemas.microsoft.com/office/drawing/2014/main" id="{81800673-0EEC-135D-1A0E-82132753EF48}"/>
              </a:ext>
            </a:extLst>
          </p:cNvPr>
          <p:cNvSpPr>
            <a:spLocks noGrp="1"/>
          </p:cNvSpPr>
          <p:nvPr>
            <p:ph idx="1"/>
          </p:nvPr>
        </p:nvSpPr>
        <p:spPr>
          <a:xfrm>
            <a:off x="1104293" y="2209801"/>
            <a:ext cx="8946541" cy="4195481"/>
          </a:xfrm>
        </p:spPr>
        <p:txBody>
          <a:bodyPr/>
          <a:lstStyle/>
          <a:p>
            <a:r>
              <a:rPr lang="el-GR" sz="1800" dirty="0">
                <a:effectLst/>
                <a:ea typeface="Calibri" panose="020F0502020204030204" pitchFamily="34" charset="0"/>
                <a:cs typeface="Times New Roman" panose="02020603050405020304" pitchFamily="18" charset="0"/>
              </a:rPr>
              <a:t>Τα δεδομένα στον χώρο του </a:t>
            </a:r>
            <a:r>
              <a:rPr lang="en-US" sz="1800" dirty="0">
                <a:effectLst/>
                <a:ea typeface="Calibri" panose="020F0502020204030204" pitchFamily="34" charset="0"/>
                <a:cs typeface="Times New Roman" panose="02020603050405020304" pitchFamily="18" charset="0"/>
              </a:rPr>
              <a:t>IoT </a:t>
            </a:r>
            <a:r>
              <a:rPr lang="el-GR" sz="1800" dirty="0">
                <a:effectLst/>
                <a:ea typeface="Calibri" panose="020F0502020204030204" pitchFamily="34" charset="0"/>
                <a:cs typeface="Times New Roman" panose="02020603050405020304" pitchFamily="18" charset="0"/>
              </a:rPr>
              <a:t>αποθηκεύονται συχνά στο </a:t>
            </a:r>
            <a:r>
              <a:rPr lang="en-US" sz="1800" dirty="0">
                <a:effectLst/>
                <a:ea typeface="Calibri" panose="020F0502020204030204" pitchFamily="34" charset="0"/>
                <a:cs typeface="Times New Roman" panose="02020603050405020304" pitchFamily="18" charset="0"/>
              </a:rPr>
              <a:t>cloud</a:t>
            </a:r>
            <a:r>
              <a:rPr lang="el-GR" sz="1800" dirty="0">
                <a:effectLst/>
                <a:ea typeface="Calibri" panose="020F0502020204030204" pitchFamily="34" charset="0"/>
                <a:cs typeface="Times New Roman" panose="02020603050405020304" pitchFamily="18" charset="0"/>
              </a:rPr>
              <a:t>, που δεν περιορίζεται σε μια συγκεκριμένη γεωγραφική τοποθεσία</a:t>
            </a:r>
          </a:p>
          <a:p>
            <a:r>
              <a:rPr lang="el-GR" sz="1800" dirty="0">
                <a:ea typeface="Calibri" panose="020F0502020204030204" pitchFamily="34" charset="0"/>
                <a:cs typeface="Times New Roman" panose="02020603050405020304" pitchFamily="18" charset="0"/>
              </a:rPr>
              <a:t>Μ</a:t>
            </a:r>
            <a:r>
              <a:rPr lang="el-GR" sz="1800" dirty="0">
                <a:effectLst/>
                <a:ea typeface="Calibri" panose="020F0502020204030204" pitchFamily="34" charset="0"/>
                <a:cs typeface="Times New Roman" panose="02020603050405020304" pitchFamily="18" charset="0"/>
              </a:rPr>
              <a:t>πορεί να ισχύουν πολλές ρυθμίσεις όσον αφορά την προστασία δεδομένων και το κυβερνοέγκλημα και να υπάρχουν πολλαπλοί εκτελούντες την επεξεργασία (όπως είναι οι διαφορετικοί </a:t>
            </a:r>
            <a:r>
              <a:rPr lang="en-US" sz="1800" dirty="0">
                <a:effectLst/>
                <a:ea typeface="Calibri" panose="020F0502020204030204" pitchFamily="34" charset="0"/>
                <a:cs typeface="Times New Roman" panose="02020603050405020304" pitchFamily="18" charset="0"/>
              </a:rPr>
              <a:t>CSPs</a:t>
            </a:r>
            <a:r>
              <a:rPr lang="el-GR" sz="1800" dirty="0">
                <a:effectLst/>
                <a:ea typeface="Calibri" panose="020F0502020204030204" pitchFamily="34" charset="0"/>
                <a:cs typeface="Times New Roman" panose="02020603050405020304" pitchFamily="18" charset="0"/>
              </a:rPr>
              <a:t> από τους οποίους ένας πελάτης μπορεί να λαμβάνει υπηρεσίες)</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σε διαφορετικές χώρες </a:t>
            </a:r>
          </a:p>
          <a:p>
            <a:r>
              <a:rPr lang="el-GR" sz="1800" dirty="0">
                <a:effectLst/>
                <a:ea typeface="Calibri" panose="020F0502020204030204" pitchFamily="34" charset="0"/>
                <a:cs typeface="Times New Roman" panose="02020603050405020304" pitchFamily="18" charset="0"/>
              </a:rPr>
              <a:t>Το </a:t>
            </a:r>
            <a:r>
              <a:rPr lang="en-US" sz="1800" dirty="0">
                <a:effectLst/>
                <a:ea typeface="Calibri" panose="020F0502020204030204" pitchFamily="34" charset="0"/>
                <a:cs typeface="Times New Roman" panose="02020603050405020304" pitchFamily="18" charset="0"/>
              </a:rPr>
              <a:t>Cloud </a:t>
            </a:r>
            <a:r>
              <a:rPr lang="el-GR" sz="1800" dirty="0">
                <a:effectLst/>
                <a:ea typeface="Calibri" panose="020F0502020204030204" pitchFamily="34" charset="0"/>
                <a:cs typeface="Times New Roman" panose="02020603050405020304" pitchFamily="18" charset="0"/>
              </a:rPr>
              <a:t>μπορεί να εξυπηρετεί ταυτόχρονα πολλούς διαφορετικούς (ενδεχομένως μη-εμπλεκόμενους στην υπόθεση) χρήστες</a:t>
            </a:r>
          </a:p>
          <a:p>
            <a:pPr lvl="1"/>
            <a:r>
              <a:rPr lang="el-GR" sz="1600" dirty="0">
                <a:ea typeface="Calibri" panose="020F0502020204030204" pitchFamily="34" charset="0"/>
                <a:cs typeface="Times New Roman" panose="02020603050405020304" pitchFamily="18" charset="0"/>
              </a:rPr>
              <a:t>Η</a:t>
            </a:r>
            <a:r>
              <a:rPr lang="el-GR" sz="1600" dirty="0">
                <a:effectLst/>
                <a:ea typeface="Calibri" panose="020F0502020204030204" pitchFamily="34" charset="0"/>
                <a:cs typeface="Times New Roman" panose="02020603050405020304" pitchFamily="18" charset="0"/>
              </a:rPr>
              <a:t> κατάσχεσή ενός συστήματος ίσως να είναι αδύνατη καθώς θα τους αποκλείσει την πρόσβαση από τις υπηρεσίες στις οποίες έχουν συνδρομή</a:t>
            </a:r>
            <a:endParaRPr lang="en-US" sz="1600" dirty="0">
              <a:effectLst/>
              <a:ea typeface="Calibri" panose="020F0502020204030204" pitchFamily="34" charset="0"/>
              <a:cs typeface="Times New Roman" panose="02020603050405020304" pitchFamily="18" charset="0"/>
            </a:endParaRPr>
          </a:p>
          <a:p>
            <a:pPr marL="57150" indent="0">
              <a:buNone/>
            </a:pPr>
            <a:r>
              <a:rPr lang="el-GR" dirty="0">
                <a:ea typeface="Calibri" panose="020F0502020204030204" pitchFamily="34" charset="0"/>
                <a:cs typeface="Times New Roman" panose="02020603050405020304" pitchFamily="18" charset="0"/>
              </a:rPr>
              <a:t>Σε κάθε περίπτωση απαιτείται η έκδοση εντάλματος για την απόκτηση πρόσβασης σε δεδομένα που φιλοξενούν οι </a:t>
            </a:r>
            <a:r>
              <a:rPr lang="en-US" dirty="0">
                <a:ea typeface="Calibri" panose="020F0502020204030204" pitchFamily="34" charset="0"/>
                <a:cs typeface="Times New Roman" panose="02020603050405020304" pitchFamily="18" charset="0"/>
              </a:rPr>
              <a:t>CSP</a:t>
            </a:r>
            <a:endParaRPr lang="el-GR" dirty="0"/>
          </a:p>
        </p:txBody>
      </p:sp>
    </p:spTree>
    <p:extLst>
      <p:ext uri="{BB962C8B-B14F-4D97-AF65-F5344CB8AC3E}">
        <p14:creationId xmlns:p14="http://schemas.microsoft.com/office/powerpoint/2010/main" val="3680876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322C-F390-D9E8-93B7-2BBB4A90FBB2}"/>
              </a:ext>
            </a:extLst>
          </p:cNvPr>
          <p:cNvSpPr>
            <a:spLocks noGrp="1"/>
          </p:cNvSpPr>
          <p:nvPr>
            <p:ph type="title"/>
          </p:nvPr>
        </p:nvSpPr>
        <p:spPr>
          <a:xfrm>
            <a:off x="646111" y="452718"/>
            <a:ext cx="9822836" cy="1400530"/>
          </a:xfrm>
        </p:spPr>
        <p:txBody>
          <a:bodyPr/>
          <a:lstStyle/>
          <a:p>
            <a:r>
              <a:rPr lang="el-GR" sz="3600" dirty="0"/>
              <a:t>Καταπολέμηση του κυβερνοεγκλήματος</a:t>
            </a:r>
            <a:r>
              <a:rPr lang="en-US" sz="3600" dirty="0"/>
              <a:t>:</a:t>
            </a:r>
            <a:br>
              <a:rPr lang="en-US" sz="3600" dirty="0"/>
            </a:br>
            <a:r>
              <a:rPr lang="el-GR" sz="3600" dirty="0"/>
              <a:t>Νόμοι και συμβάσεις σε διεθνές επίπεδο</a:t>
            </a:r>
          </a:p>
        </p:txBody>
      </p:sp>
      <p:sp>
        <p:nvSpPr>
          <p:cNvPr id="13" name="TextBox 12">
            <a:extLst>
              <a:ext uri="{FF2B5EF4-FFF2-40B4-BE49-F238E27FC236}">
                <a16:creationId xmlns:a16="http://schemas.microsoft.com/office/drawing/2014/main" id="{A2BF2861-2F87-0860-ED73-A427739D790A}"/>
              </a:ext>
            </a:extLst>
          </p:cNvPr>
          <p:cNvSpPr txBox="1"/>
          <p:nvPr/>
        </p:nvSpPr>
        <p:spPr>
          <a:xfrm>
            <a:off x="774441" y="2419430"/>
            <a:ext cx="8976049" cy="2862322"/>
          </a:xfrm>
          <a:prstGeom prst="rect">
            <a:avLst/>
          </a:prstGeom>
          <a:noFill/>
        </p:spPr>
        <p:txBody>
          <a:bodyPr wrap="square" rtlCol="0">
            <a:spAutoFit/>
          </a:bodyPr>
          <a:lstStyle/>
          <a:p>
            <a:r>
              <a:rPr lang="el-GR" sz="2000" dirty="0"/>
              <a:t>Από αυτά που έχουμε δει ως τώρα προκύπτουν 3 ζητήματα που πρέπει να αντιμετωπίσουμε αναφορικά με το ηλεκτρονικό έγκλημα</a:t>
            </a:r>
            <a:r>
              <a:rPr lang="en-US" sz="2000" dirty="0"/>
              <a:t>:</a:t>
            </a:r>
          </a:p>
          <a:p>
            <a:pPr marL="342900" indent="-342900">
              <a:buClr>
                <a:schemeClr val="accent1">
                  <a:lumMod val="60000"/>
                  <a:lumOff val="40000"/>
                </a:schemeClr>
              </a:buClr>
              <a:buFont typeface="+mj-lt"/>
              <a:buAutoNum type="arabicPeriod"/>
            </a:pPr>
            <a:r>
              <a:rPr lang="el-GR" sz="2000" dirty="0"/>
              <a:t>Ποιοι νόμοι και διατάξεις ισχύουν από χώρα σε χώρα; Ποιες πράξεις είναι αξιόποινες;</a:t>
            </a:r>
          </a:p>
          <a:p>
            <a:pPr marL="342900" indent="-342900">
              <a:buClr>
                <a:schemeClr val="accent1">
                  <a:lumMod val="60000"/>
                  <a:lumOff val="40000"/>
                </a:schemeClr>
              </a:buClr>
              <a:buFont typeface="+mj-lt"/>
              <a:buAutoNum type="arabicPeriod"/>
            </a:pPr>
            <a:r>
              <a:rPr lang="el-GR" sz="2000" dirty="0"/>
              <a:t>Πως επιλύονται θέματα δικαιοδοσίας και συνεργασίας μεταξύ των χωρών για την αντιμετώπιση ενός εγκλήματος στον κυβερνοχώρο;</a:t>
            </a:r>
          </a:p>
          <a:p>
            <a:pPr marL="342900" indent="-342900">
              <a:buClr>
                <a:schemeClr val="accent1">
                  <a:lumMod val="60000"/>
                  <a:lumOff val="40000"/>
                </a:schemeClr>
              </a:buClr>
              <a:buFont typeface="+mj-lt"/>
              <a:buAutoNum type="arabicPeriod"/>
            </a:pPr>
            <a:r>
              <a:rPr lang="el-GR" sz="2000" dirty="0"/>
              <a:t>Πως προστατεύονται τα υποκείμενα των δεδομένων από την υπέρμετρη ή αθέμιτη επεξεργασία των προσωπικών τους δεδομένων κατά την διάρκεια μιας έρευνας;</a:t>
            </a:r>
          </a:p>
        </p:txBody>
      </p:sp>
    </p:spTree>
    <p:extLst>
      <p:ext uri="{BB962C8B-B14F-4D97-AF65-F5344CB8AC3E}">
        <p14:creationId xmlns:p14="http://schemas.microsoft.com/office/powerpoint/2010/main" val="4273740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A5FD80F-1BC1-14AC-7F29-7E710006743B}"/>
              </a:ext>
            </a:extLst>
          </p:cNvPr>
          <p:cNvSpPr/>
          <p:nvPr/>
        </p:nvSpPr>
        <p:spPr>
          <a:xfrm>
            <a:off x="419878" y="307726"/>
            <a:ext cx="5327780" cy="6279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600" b="1" dirty="0">
                <a:latin typeface="+mj-lt"/>
              </a:rPr>
              <a:t>Σύμβαση της Βουδαπέστης</a:t>
            </a:r>
          </a:p>
          <a:p>
            <a:pPr algn="ct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Ορισμός μιας κοινής βάσης για την καταπολέμηση των </a:t>
            </a:r>
            <a:r>
              <a:rPr lang="el-GR" sz="1600" dirty="0" err="1">
                <a:latin typeface="+mj-lt"/>
              </a:rPr>
              <a:t>κυβερνοεγκλημάτων</a:t>
            </a:r>
            <a:r>
              <a:rPr lang="el-GR" sz="1600" dirty="0">
                <a:latin typeface="+mj-lt"/>
              </a:rPr>
              <a:t> και την διεθνή συνεργασία των κρατών </a:t>
            </a:r>
            <a:r>
              <a:rPr lang="el-GR" sz="1600" dirty="0">
                <a:effectLst/>
                <a:latin typeface="+mj-lt"/>
              </a:rPr>
              <a:t>για την διαλεύκανσή τους.</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Τα συμβαλλόμενα κράτη (όχι απαραίτητα χώρες εντός της Ε.Ε.) θα πρέπει να λάβουν κατάλληλα νομοθετικά ή άλλα μέτρα για να διευκολύνουν την διεξαγωγή ερευνών επιτρέποντας στις αστυνομικές αρχές να συλλέξουν τα απαραίτητα δεδομένα σε πραγματικό χρόνο, να επιτρέπουν την άρση του απορρήτου για τα εγκλήματα που ορίζονται στη σύμβαση καθώς και την ανταλλαγή πληροφοριών μεταξύ των συμβαλλόμενων κρατών για την διερεύνηση ποινικών αδικημάτων</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Στην ΕΕ οι προβλέψεις της ενσωματώνονται στην Οδηγία (ΕΕ) 2013/40 σχετικά με τις επιθέσεις εναντίον Πληροφοριακών Συστημάτων</a:t>
            </a:r>
            <a:endParaRPr lang="el-GR" sz="1600" dirty="0">
              <a:effectLst/>
              <a:latin typeface="+mj-lt"/>
            </a:endParaRPr>
          </a:p>
        </p:txBody>
      </p:sp>
      <p:sp>
        <p:nvSpPr>
          <p:cNvPr id="9" name="Rectangle: Rounded Corners 8">
            <a:extLst>
              <a:ext uri="{FF2B5EF4-FFF2-40B4-BE49-F238E27FC236}">
                <a16:creationId xmlns:a16="http://schemas.microsoft.com/office/drawing/2014/main" id="{6E624A80-55E7-C71B-45A7-D4CE866ACAAA}"/>
              </a:ext>
            </a:extLst>
          </p:cNvPr>
          <p:cNvSpPr/>
          <p:nvPr/>
        </p:nvSpPr>
        <p:spPr>
          <a:xfrm>
            <a:off x="6207968" y="307726"/>
            <a:ext cx="5327780" cy="62796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600" b="1" dirty="0">
                <a:latin typeface="+mj-lt"/>
              </a:rPr>
              <a:t>Οδηγία 2016/680</a:t>
            </a:r>
          </a:p>
          <a:p>
            <a:pPr algn="ct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r>
              <a:rPr lang="en-US" sz="1600" dirty="0">
                <a:effectLst/>
                <a:latin typeface="+mj-lt"/>
              </a:rPr>
              <a:t>“</a:t>
            </a:r>
            <a:r>
              <a:rPr lang="el-GR" sz="1600" dirty="0">
                <a:effectLst/>
                <a:latin typeface="+mj-lt"/>
              </a:rPr>
              <a:t>Ο </a:t>
            </a:r>
            <a:r>
              <a:rPr lang="en-US" sz="1600" dirty="0">
                <a:effectLst/>
                <a:latin typeface="+mj-lt"/>
              </a:rPr>
              <a:t>GDPR </a:t>
            </a:r>
            <a:r>
              <a:rPr lang="el-GR" sz="1600" dirty="0">
                <a:latin typeface="+mj-lt"/>
              </a:rPr>
              <a:t>αναφορικά με</a:t>
            </a:r>
            <a:r>
              <a:rPr lang="el-GR" sz="1600" dirty="0">
                <a:effectLst/>
                <a:latin typeface="+mj-lt"/>
              </a:rPr>
              <a:t> την </a:t>
            </a:r>
            <a:r>
              <a:rPr lang="el-GR" sz="1600" dirty="0">
                <a:latin typeface="+mj-lt"/>
              </a:rPr>
              <a:t>διεξαγωγή εγκληματολογικών ερευνών</a:t>
            </a:r>
            <a:r>
              <a:rPr lang="en-US" sz="1600" dirty="0">
                <a:latin typeface="+mj-lt"/>
              </a:rPr>
              <a:t>”</a:t>
            </a:r>
            <a:endParaRPr lang="el-GR" sz="1600" dirty="0">
              <a:latin typeface="+mj-lt"/>
            </a:endParaRP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effectLst/>
                <a:latin typeface="+mj-lt"/>
              </a:rPr>
              <a:t>Προστατεύει τα δικαιώματα των υποκειμένων αναφορικά με τα δεδομένα προσωπικού χαρακτήρα, χωρίς να εμποδίζει την ανταλλαγή αυτών μεταξύ των αρμόδιων αρχών εντός της ένωσης, όταν αυτό είναι αναγκαίο (μπορεί να ισχύουν περιορισμοί)</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Γίνεται διάκριση των υποκειμένων των δεδομένων (π.χ. θύμα και κατηγορούμενος)</a:t>
            </a:r>
          </a:p>
          <a:p>
            <a:pPr marL="285750"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285750" indent="-285750">
              <a:buClr>
                <a:schemeClr val="accent1">
                  <a:lumMod val="60000"/>
                  <a:lumOff val="40000"/>
                </a:schemeClr>
              </a:buClr>
              <a:buFont typeface="Wingdings 3" panose="05040102010807070707" pitchFamily="18" charset="2"/>
              <a:buChar char=""/>
            </a:pPr>
            <a:r>
              <a:rPr lang="el-GR" sz="1600" dirty="0">
                <a:latin typeface="+mj-lt"/>
              </a:rPr>
              <a:t>Η επεξεργασία είναι νόμιμη </a:t>
            </a:r>
            <a:r>
              <a:rPr lang="el-GR" sz="1600" b="1" u="sng" dirty="0">
                <a:latin typeface="+mj-lt"/>
              </a:rPr>
              <a:t>μόνον</a:t>
            </a:r>
            <a:r>
              <a:rPr lang="el-GR" sz="1600" b="1" dirty="0">
                <a:latin typeface="+mj-lt"/>
              </a:rPr>
              <a:t> </a:t>
            </a:r>
            <a:r>
              <a:rPr lang="el-GR" sz="1600" dirty="0">
                <a:latin typeface="+mj-lt"/>
              </a:rPr>
              <a:t>όταν γίνεται για τον σκοπό «</a:t>
            </a:r>
            <a:r>
              <a:rPr lang="el-GR" sz="1600" dirty="0">
                <a:effectLst/>
                <a:latin typeface="+mj-lt"/>
              </a:rPr>
              <a:t>της πρόληψης, της διερεύνησης, της ανίχνευσης ή</a:t>
            </a:r>
            <a:br>
              <a:rPr lang="el-GR" sz="1600" dirty="0">
                <a:latin typeface="+mj-lt"/>
              </a:rPr>
            </a:br>
            <a:r>
              <a:rPr lang="el-GR" sz="1600" dirty="0">
                <a:effectLst/>
                <a:latin typeface="+mj-lt"/>
              </a:rPr>
              <a:t>της δίωξης ποινικών αδικημάτων ή της εκτέλεσης ποινικών κυρώσεων»</a:t>
            </a:r>
            <a:endParaRPr lang="en-US" sz="1600" dirty="0">
              <a:effectLst/>
              <a:latin typeface="+mj-lt"/>
            </a:endParaRPr>
          </a:p>
          <a:p>
            <a:pPr marL="742950" lvl="1" indent="-285750">
              <a:buClr>
                <a:schemeClr val="accent1">
                  <a:lumMod val="60000"/>
                  <a:lumOff val="40000"/>
                </a:schemeClr>
              </a:buClr>
              <a:buFont typeface="Wingdings 3" panose="05040102010807070707" pitchFamily="18" charset="2"/>
              <a:buChar char=""/>
            </a:pPr>
            <a:r>
              <a:rPr lang="el-GR" sz="1600" dirty="0">
                <a:latin typeface="+mj-lt"/>
              </a:rPr>
              <a:t>Για κάθε άλλο σκοπό, εφαρμόζεται κανονικά ο </a:t>
            </a:r>
            <a:r>
              <a:rPr lang="en-US" sz="1600" dirty="0">
                <a:latin typeface="+mj-lt"/>
              </a:rPr>
              <a:t>GDPR</a:t>
            </a:r>
            <a:endParaRPr lang="el-GR" sz="1600" dirty="0">
              <a:latin typeface="+mj-lt"/>
            </a:endParaRPr>
          </a:p>
          <a:p>
            <a:pPr marL="742950" lvl="1" indent="-285750">
              <a:buClr>
                <a:schemeClr val="accent1">
                  <a:lumMod val="60000"/>
                  <a:lumOff val="40000"/>
                </a:schemeClr>
              </a:buClr>
              <a:buFont typeface="Wingdings 3" panose="05040102010807070707" pitchFamily="18" charset="2"/>
              <a:buChar char=""/>
            </a:pPr>
            <a:endParaRPr lang="el-GR" sz="1600" dirty="0">
              <a:effectLst/>
              <a:latin typeface="+mj-lt"/>
            </a:endParaRPr>
          </a:p>
          <a:p>
            <a:pPr marL="742950" lvl="1" indent="-285750">
              <a:buClr>
                <a:schemeClr val="accent1">
                  <a:lumMod val="60000"/>
                  <a:lumOff val="40000"/>
                </a:schemeClr>
              </a:buClr>
              <a:buFont typeface="Wingdings 3" panose="05040102010807070707" pitchFamily="18" charset="2"/>
              <a:buChar char=""/>
            </a:pPr>
            <a:endParaRPr lang="el-GR" sz="1600" dirty="0">
              <a:effectLst/>
              <a:latin typeface="+mj-lt"/>
            </a:endParaRPr>
          </a:p>
        </p:txBody>
      </p:sp>
    </p:spTree>
    <p:extLst>
      <p:ext uri="{BB962C8B-B14F-4D97-AF65-F5344CB8AC3E}">
        <p14:creationId xmlns:p14="http://schemas.microsoft.com/office/powerpoint/2010/main" val="1490342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602A25A-AAD5-6AFB-F6C9-2C0F867EB6CA}"/>
              </a:ext>
            </a:extLst>
          </p:cNvPr>
          <p:cNvSpPr/>
          <p:nvPr/>
        </p:nvSpPr>
        <p:spPr>
          <a:xfrm>
            <a:off x="7371184" y="1698171"/>
            <a:ext cx="4245428" cy="46746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t>Οδηγία (ΕΕ) 2016/1148 (Οδηγία </a:t>
            </a:r>
            <a:r>
              <a:rPr lang="en-US" b="1" dirty="0"/>
              <a:t>NIS)</a:t>
            </a:r>
            <a:r>
              <a:rPr lang="el-GR" b="1" dirty="0"/>
              <a:t> </a:t>
            </a:r>
          </a:p>
          <a:p>
            <a:pPr algn="ctr"/>
            <a:endParaRPr lang="el-GR" b="1" dirty="0"/>
          </a:p>
          <a:p>
            <a:r>
              <a:rPr lang="el-GR" dirty="0"/>
              <a:t>για την επίτευξη ενός κοινού υψηλού επιπέδου ασφάλειας δικτύων και Πληροφοριακών Συστημάτων</a:t>
            </a:r>
          </a:p>
          <a:p>
            <a:endParaRPr lang="el-GR" dirty="0"/>
          </a:p>
          <a:p>
            <a:endParaRPr lang="el-GR" dirty="0"/>
          </a:p>
          <a:p>
            <a:pPr algn="ctr"/>
            <a:r>
              <a:rPr lang="el-GR" b="1" dirty="0"/>
              <a:t>Οδηγία </a:t>
            </a:r>
            <a:r>
              <a:rPr lang="en-US" b="1" dirty="0"/>
              <a:t>NIS2 </a:t>
            </a:r>
            <a:endParaRPr lang="el-GR" b="1" dirty="0"/>
          </a:p>
          <a:p>
            <a:pPr algn="ctr"/>
            <a:endParaRPr lang="el-GR" b="1" dirty="0"/>
          </a:p>
          <a:p>
            <a:r>
              <a:rPr lang="el-GR" dirty="0"/>
              <a:t>για την περαιτέρω ενίσχυση της </a:t>
            </a:r>
            <a:r>
              <a:rPr lang="el-GR" dirty="0" err="1"/>
              <a:t>κυβερνοασφάλειας</a:t>
            </a:r>
            <a:r>
              <a:rPr lang="el-GR" dirty="0"/>
              <a:t> των κρατών-μελών</a:t>
            </a:r>
          </a:p>
        </p:txBody>
      </p:sp>
      <p:sp>
        <p:nvSpPr>
          <p:cNvPr id="8" name="TextBox 7">
            <a:extLst>
              <a:ext uri="{FF2B5EF4-FFF2-40B4-BE49-F238E27FC236}">
                <a16:creationId xmlns:a16="http://schemas.microsoft.com/office/drawing/2014/main" id="{52F7ACE7-254B-9F99-0539-192C06650283}"/>
              </a:ext>
            </a:extLst>
          </p:cNvPr>
          <p:cNvSpPr txBox="1"/>
          <p:nvPr/>
        </p:nvSpPr>
        <p:spPr>
          <a:xfrm>
            <a:off x="575388" y="1834886"/>
            <a:ext cx="6410131" cy="3693319"/>
          </a:xfrm>
          <a:prstGeom prst="rect">
            <a:avLst/>
          </a:prstGeom>
          <a:noFill/>
        </p:spPr>
        <p:txBody>
          <a:bodyPr wrap="square" rtlCol="0">
            <a:spAutoFit/>
          </a:bodyPr>
          <a:lstStyle/>
          <a:p>
            <a:r>
              <a:rPr lang="el-GR" dirty="0"/>
              <a:t>Φορείς για την συνεργασία των κρατών-μελών σε περιστατικά </a:t>
            </a:r>
            <a:r>
              <a:rPr lang="el-GR" dirty="0" err="1"/>
              <a:t>κυβερνοασφάλειας</a:t>
            </a:r>
            <a:r>
              <a:rPr lang="en-US" dirty="0"/>
              <a:t>:</a:t>
            </a:r>
            <a:endParaRPr lang="el-GR" dirty="0"/>
          </a:p>
          <a:p>
            <a:pPr marL="285750" indent="-285750">
              <a:buClr>
                <a:schemeClr val="accent1">
                  <a:lumMod val="60000"/>
                  <a:lumOff val="40000"/>
                </a:schemeClr>
              </a:buClr>
              <a:buFont typeface="Arial" panose="020B0604020202020204" pitchFamily="34" charset="0"/>
              <a:buChar char="•"/>
            </a:pPr>
            <a:r>
              <a:rPr lang="el-GR" dirty="0"/>
              <a:t>Ευρωπαϊκό κέντρο για το κυβερνοέγκλημα (</a:t>
            </a:r>
            <a:r>
              <a:rPr lang="en-US" dirty="0"/>
              <a:t>Europol)</a:t>
            </a:r>
            <a:endParaRPr lang="el-GR" dirty="0"/>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Ευρωπαϊκή Πολυκλαδική Πλατφόρμα κατά των Εγκληματικών Απειλών (EMPACT)</a:t>
            </a:r>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Εθνικές </a:t>
            </a:r>
            <a:r>
              <a:rPr lang="en-US" dirty="0"/>
              <a:t>CERTs (Computer Emergency Response Teams) </a:t>
            </a:r>
            <a:r>
              <a:rPr lang="el-GR" dirty="0"/>
              <a:t>και </a:t>
            </a:r>
            <a:r>
              <a:rPr lang="en-US" dirty="0"/>
              <a:t>CERT-EU</a:t>
            </a:r>
            <a:endParaRPr lang="el-GR" dirty="0"/>
          </a:p>
          <a:p>
            <a:pPr marL="285750" indent="-285750">
              <a:buClr>
                <a:schemeClr val="accent1">
                  <a:lumMod val="60000"/>
                  <a:lumOff val="40000"/>
                </a:schemeClr>
              </a:buClr>
              <a:buFont typeface="Arial" panose="020B0604020202020204" pitchFamily="34" charset="0"/>
              <a:buChar char="•"/>
            </a:pPr>
            <a:endParaRPr lang="en-US" dirty="0"/>
          </a:p>
          <a:p>
            <a:pPr marL="285750" indent="-285750">
              <a:buClr>
                <a:schemeClr val="accent1">
                  <a:lumMod val="60000"/>
                  <a:lumOff val="40000"/>
                </a:schemeClr>
              </a:buClr>
              <a:buFont typeface="Arial" panose="020B0604020202020204" pitchFamily="34" charset="0"/>
              <a:buChar char="•"/>
            </a:pPr>
            <a:r>
              <a:rPr lang="el-GR" dirty="0"/>
              <a:t>Δίκτυο </a:t>
            </a:r>
            <a:r>
              <a:rPr lang="en-US" dirty="0"/>
              <a:t>CSIRT (Computer Security Incidence Response Team) </a:t>
            </a:r>
            <a:r>
              <a:rPr lang="el-GR" dirty="0"/>
              <a:t>σύμφωνα με την οδηγία </a:t>
            </a:r>
            <a:r>
              <a:rPr lang="en-US" dirty="0"/>
              <a:t>NIS</a:t>
            </a:r>
          </a:p>
          <a:p>
            <a:pPr marL="285750" indent="-285750">
              <a:buFont typeface="Arial" panose="020B0604020202020204" pitchFamily="34" charset="0"/>
              <a:buChar char="•"/>
            </a:pPr>
            <a:endParaRPr lang="el-GR" dirty="0"/>
          </a:p>
        </p:txBody>
      </p:sp>
      <p:sp>
        <p:nvSpPr>
          <p:cNvPr id="9" name="TextBox 8">
            <a:extLst>
              <a:ext uri="{FF2B5EF4-FFF2-40B4-BE49-F238E27FC236}">
                <a16:creationId xmlns:a16="http://schemas.microsoft.com/office/drawing/2014/main" id="{FA6FB316-EFC4-B8FC-8211-FFF772BFDFD5}"/>
              </a:ext>
            </a:extLst>
          </p:cNvPr>
          <p:cNvSpPr txBox="1"/>
          <p:nvPr/>
        </p:nvSpPr>
        <p:spPr>
          <a:xfrm>
            <a:off x="575388" y="485192"/>
            <a:ext cx="8500188" cy="707886"/>
          </a:xfrm>
          <a:prstGeom prst="rect">
            <a:avLst/>
          </a:prstGeom>
          <a:noFill/>
        </p:spPr>
        <p:txBody>
          <a:bodyPr wrap="square" rtlCol="0">
            <a:spAutoFit/>
          </a:bodyPr>
          <a:lstStyle/>
          <a:p>
            <a:r>
              <a:rPr lang="el-GR" sz="4000" dirty="0"/>
              <a:t>Συνεργασία των αρχών</a:t>
            </a:r>
          </a:p>
        </p:txBody>
      </p:sp>
      <p:sp>
        <p:nvSpPr>
          <p:cNvPr id="10" name="TextBox 9">
            <a:extLst>
              <a:ext uri="{FF2B5EF4-FFF2-40B4-BE49-F238E27FC236}">
                <a16:creationId xmlns:a16="http://schemas.microsoft.com/office/drawing/2014/main" id="{09386C64-638F-ABA1-FE08-017578007E2E}"/>
              </a:ext>
            </a:extLst>
          </p:cNvPr>
          <p:cNvSpPr txBox="1"/>
          <p:nvPr/>
        </p:nvSpPr>
        <p:spPr>
          <a:xfrm>
            <a:off x="575388" y="5719665"/>
            <a:ext cx="6403910" cy="646331"/>
          </a:xfrm>
          <a:prstGeom prst="rect">
            <a:avLst/>
          </a:prstGeom>
          <a:noFill/>
        </p:spPr>
        <p:txBody>
          <a:bodyPr wrap="square" rtlCol="0">
            <a:spAutoFit/>
          </a:bodyPr>
          <a:lstStyle/>
          <a:p>
            <a:r>
              <a:rPr lang="el-GR" dirty="0"/>
              <a:t>Επιπλέον, διαπραγματεύσεις ΕΕ-ΗΠΑ για να </a:t>
            </a:r>
            <a:r>
              <a:rPr lang="el-GR" dirty="0">
                <a:latin typeface="+mj-lt"/>
              </a:rPr>
              <a:t>διευκολυνθεί η διασυνοριακή πρόσβαση σε ψηφιακά πειστήρια</a:t>
            </a:r>
          </a:p>
        </p:txBody>
      </p:sp>
    </p:spTree>
    <p:extLst>
      <p:ext uri="{BB962C8B-B14F-4D97-AF65-F5344CB8AC3E}">
        <p14:creationId xmlns:p14="http://schemas.microsoft.com/office/powerpoint/2010/main" val="802251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4CAA-FD64-73FB-B6F3-0B55AA157F7B}"/>
              </a:ext>
            </a:extLst>
          </p:cNvPr>
          <p:cNvSpPr>
            <a:spLocks noGrp="1"/>
          </p:cNvSpPr>
          <p:nvPr>
            <p:ph type="title"/>
          </p:nvPr>
        </p:nvSpPr>
        <p:spPr>
          <a:xfrm>
            <a:off x="1154956" y="2861733"/>
            <a:ext cx="9118047" cy="1915647"/>
          </a:xfrm>
        </p:spPr>
        <p:txBody>
          <a:bodyPr/>
          <a:lstStyle/>
          <a:p>
            <a:r>
              <a:rPr lang="el-GR" dirty="0"/>
              <a:t>Μοντέλα διαδικασιών εγκληματολογικών ερευνών</a:t>
            </a:r>
            <a:r>
              <a:rPr lang="en-US" dirty="0"/>
              <a:t> </a:t>
            </a:r>
            <a:r>
              <a:rPr lang="el-GR" dirty="0"/>
              <a:t> </a:t>
            </a:r>
            <a:br>
              <a:rPr lang="en-US" dirty="0"/>
            </a:br>
            <a:r>
              <a:rPr lang="el-GR" dirty="0"/>
              <a:t>(</a:t>
            </a:r>
            <a:r>
              <a:rPr lang="en-US" dirty="0"/>
              <a:t>Digital Forensics Investigation Framework)</a:t>
            </a:r>
            <a:endParaRPr lang="el-GR" dirty="0"/>
          </a:p>
        </p:txBody>
      </p:sp>
    </p:spTree>
    <p:extLst>
      <p:ext uri="{BB962C8B-B14F-4D97-AF65-F5344CB8AC3E}">
        <p14:creationId xmlns:p14="http://schemas.microsoft.com/office/powerpoint/2010/main" val="2031689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A0566-60B0-A906-9656-39C18E0B9CD0}"/>
              </a:ext>
            </a:extLst>
          </p:cNvPr>
          <p:cNvSpPr>
            <a:spLocks noGrp="1"/>
          </p:cNvSpPr>
          <p:nvPr>
            <p:ph type="title"/>
          </p:nvPr>
        </p:nvSpPr>
        <p:spPr/>
        <p:txBody>
          <a:bodyPr/>
          <a:lstStyle/>
          <a:p>
            <a:r>
              <a:rPr lang="el-GR" dirty="0"/>
              <a:t>Τι είναι η ψηφιακή εγκληματολογία;</a:t>
            </a:r>
          </a:p>
        </p:txBody>
      </p:sp>
      <p:sp>
        <p:nvSpPr>
          <p:cNvPr id="3" name="Content Placeholder 2">
            <a:extLst>
              <a:ext uri="{FF2B5EF4-FFF2-40B4-BE49-F238E27FC236}">
                <a16:creationId xmlns:a16="http://schemas.microsoft.com/office/drawing/2014/main" id="{64EBFAA2-C90E-C307-98A5-447069264A42}"/>
              </a:ext>
            </a:extLst>
          </p:cNvPr>
          <p:cNvSpPr>
            <a:spLocks noGrp="1"/>
          </p:cNvSpPr>
          <p:nvPr>
            <p:ph idx="1"/>
          </p:nvPr>
        </p:nvSpPr>
        <p:spPr/>
        <p:txBody>
          <a:bodyPr>
            <a:normAutofit lnSpcReduction="10000"/>
          </a:bodyPr>
          <a:lstStyle/>
          <a:p>
            <a:r>
              <a:rPr lang="en-US" i="1" dirty="0"/>
              <a:t>“</a:t>
            </a:r>
            <a:r>
              <a:rPr lang="el-GR" i="1" dirty="0"/>
              <a:t>Κλάδος της εγκληματολογικής επιστήμης που ασχολείται με την α</a:t>
            </a:r>
            <a:r>
              <a:rPr lang="el-GR" i="1" dirty="0">
                <a:effectLst/>
              </a:rPr>
              <a:t>ναγνώριση, συλλογή, εξέταση και ανάλυση των δεδομένων που βρίσκονται σε ψηφιακή μορφή με σκοπό την χρήση τους στη νομική διαδικασία</a:t>
            </a:r>
            <a:r>
              <a:rPr lang="en-US" i="1" dirty="0">
                <a:effectLst/>
              </a:rPr>
              <a:t>”</a:t>
            </a:r>
            <a:endParaRPr lang="el-GR" i="1" dirty="0">
              <a:effectLst/>
            </a:endParaRPr>
          </a:p>
          <a:p>
            <a:endParaRPr lang="en-US" dirty="0"/>
          </a:p>
          <a:p>
            <a:r>
              <a:rPr lang="el-GR" dirty="0"/>
              <a:t>Διερεύνηση περιστατικών ασφαλείας με σκοπό την συλλογή ψηφιακών πειστηρίων που μπορούν να αποδείξουν την αθωότητα ή την ενοχή του κατηγορουμένου</a:t>
            </a:r>
          </a:p>
          <a:p>
            <a:pPr marL="0" indent="0">
              <a:buNone/>
            </a:pPr>
            <a:endParaRPr lang="el-GR" dirty="0"/>
          </a:p>
          <a:p>
            <a:r>
              <a:rPr lang="el-GR" dirty="0"/>
              <a:t>Προϋποθέτει την εφαρμογή αξιόπιστων διαδικασιών και τεχνικών οι οποίες θα διασφαλίσουν την ακεραιότητα των ψηφιακών πειστηρίων προκείμενου εκείνα να μπορούν να γίνουν δεκτά (</a:t>
            </a:r>
            <a:r>
              <a:rPr lang="en-US" dirty="0"/>
              <a:t>admissible)</a:t>
            </a:r>
            <a:r>
              <a:rPr lang="el-GR" dirty="0"/>
              <a:t> σε μια δίκη</a:t>
            </a:r>
            <a:endParaRPr lang="en-US" dirty="0"/>
          </a:p>
        </p:txBody>
      </p:sp>
    </p:spTree>
    <p:extLst>
      <p:ext uri="{BB962C8B-B14F-4D97-AF65-F5344CB8AC3E}">
        <p14:creationId xmlns:p14="http://schemas.microsoft.com/office/powerpoint/2010/main" val="3474639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16EB95-F098-35B4-BC58-FF73153C3B0E}"/>
              </a:ext>
            </a:extLst>
          </p:cNvPr>
          <p:cNvSpPr txBox="1"/>
          <p:nvPr/>
        </p:nvSpPr>
        <p:spPr>
          <a:xfrm>
            <a:off x="693305" y="485192"/>
            <a:ext cx="9787812" cy="1323439"/>
          </a:xfrm>
          <a:prstGeom prst="rect">
            <a:avLst/>
          </a:prstGeom>
          <a:noFill/>
        </p:spPr>
        <p:txBody>
          <a:bodyPr wrap="square" rtlCol="0">
            <a:spAutoFit/>
          </a:bodyPr>
          <a:lstStyle/>
          <a:p>
            <a:r>
              <a:rPr lang="el-GR" sz="4000" dirty="0"/>
              <a:t>Μοντέλα που χρησιμοποιούνται ως βάσεις αναφοράς</a:t>
            </a:r>
          </a:p>
        </p:txBody>
      </p:sp>
      <p:sp>
        <p:nvSpPr>
          <p:cNvPr id="5" name="Rectangle: Rounded Corners 4">
            <a:extLst>
              <a:ext uri="{FF2B5EF4-FFF2-40B4-BE49-F238E27FC236}">
                <a16:creationId xmlns:a16="http://schemas.microsoft.com/office/drawing/2014/main" id="{784DCA42-792C-F258-D253-1B66FEDDFBBF}"/>
              </a:ext>
            </a:extLst>
          </p:cNvPr>
          <p:cNvSpPr/>
          <p:nvPr/>
        </p:nvSpPr>
        <p:spPr>
          <a:xfrm>
            <a:off x="693305" y="2258008"/>
            <a:ext cx="5066523" cy="43200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l-GR" sz="2000" b="1" dirty="0"/>
              <a:t>1-2-3 </a:t>
            </a:r>
            <a:r>
              <a:rPr lang="en-US" sz="2000" b="1" dirty="0"/>
              <a:t>Zones</a:t>
            </a:r>
            <a:endParaRPr lang="el-GR" sz="2000" b="1" dirty="0"/>
          </a:p>
          <a:p>
            <a:pPr algn="ctr"/>
            <a:endParaRPr lang="en-US" sz="2000" b="1" dirty="0"/>
          </a:p>
          <a:p>
            <a:r>
              <a:rPr lang="el-GR" dirty="0"/>
              <a:t>Χωρίζει το πεδίο της έρευνας στις 3 ζώνες του αφαιρετικού μοντέλου που αναφέραμε νωρίτερα</a:t>
            </a:r>
          </a:p>
          <a:p>
            <a:endParaRPr lang="el-GR" dirty="0"/>
          </a:p>
          <a:p>
            <a:pPr>
              <a:lnSpc>
                <a:spcPct val="107000"/>
              </a:lnSpc>
              <a:spcAft>
                <a:spcPts val="800"/>
              </a:spcAft>
            </a:pPr>
            <a:r>
              <a:rPr lang="el-GR" dirty="0">
                <a:effectLst/>
                <a:ea typeface="Calibri" panose="020F0502020204030204" pitchFamily="34" charset="0"/>
                <a:cs typeface="Times New Roman" panose="02020603050405020304" pitchFamily="18" charset="0"/>
              </a:rPr>
              <a:t>Προτεραιοποίηση κάποιας συγκεκριμένης ζώνης αναλόγως την περιγραφή του περιστατικού.</a:t>
            </a:r>
          </a:p>
          <a:p>
            <a:pPr>
              <a:lnSpc>
                <a:spcPct val="107000"/>
              </a:lnSpc>
              <a:spcAft>
                <a:spcPts val="800"/>
              </a:spcAft>
            </a:pPr>
            <a:r>
              <a:rPr lang="el-GR" dirty="0">
                <a:effectLst/>
                <a:ea typeface="Calibri" panose="020F0502020204030204" pitchFamily="34" charset="0"/>
                <a:cs typeface="Times New Roman" panose="02020603050405020304" pitchFamily="18" charset="0"/>
              </a:rPr>
              <a:t>Μείωση της πολυπλοκότητας που διέπει τις εγκληματολογικές έρευνες στο </a:t>
            </a:r>
            <a:r>
              <a:rPr lang="en-US" dirty="0">
                <a:effectLst/>
                <a:ea typeface="Calibri" panose="020F0502020204030204" pitchFamily="34" charset="0"/>
                <a:cs typeface="Times New Roman" panose="02020603050405020304" pitchFamily="18" charset="0"/>
              </a:rPr>
              <a:t>IoT</a:t>
            </a:r>
            <a:endParaRPr lang="el-GR" dirty="0"/>
          </a:p>
        </p:txBody>
      </p:sp>
      <p:sp>
        <p:nvSpPr>
          <p:cNvPr id="6" name="Rectangle: Rounded Corners 5">
            <a:extLst>
              <a:ext uri="{FF2B5EF4-FFF2-40B4-BE49-F238E27FC236}">
                <a16:creationId xmlns:a16="http://schemas.microsoft.com/office/drawing/2014/main" id="{3319023D-200C-C84A-48B5-E5EE636006F0}"/>
              </a:ext>
            </a:extLst>
          </p:cNvPr>
          <p:cNvSpPr/>
          <p:nvPr/>
        </p:nvSpPr>
        <p:spPr>
          <a:xfrm>
            <a:off x="6344478" y="2258008"/>
            <a:ext cx="5066523" cy="4320074"/>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b="1" dirty="0"/>
              <a:t>Next-Best-Thing</a:t>
            </a:r>
            <a:endParaRPr lang="el-GR" sz="2000" b="1" dirty="0"/>
          </a:p>
          <a:p>
            <a:pPr algn="ctr"/>
            <a:endParaRPr lang="en-US" sz="2000" b="1" dirty="0"/>
          </a:p>
          <a:p>
            <a:pPr>
              <a:lnSpc>
                <a:spcPct val="107000"/>
              </a:lnSpc>
              <a:spcAft>
                <a:spcPts val="800"/>
              </a:spcAft>
            </a:pPr>
            <a:r>
              <a:rPr lang="el-GR" sz="1800" dirty="0">
                <a:ea typeface="Calibri" panose="020F0502020204030204" pitchFamily="34" charset="0"/>
                <a:cs typeface="Times New Roman" panose="02020603050405020304" pitchFamily="18" charset="0"/>
              </a:rPr>
              <a:t>Ακολουθεί</a:t>
            </a:r>
            <a:r>
              <a:rPr lang="el-GR" sz="1800" dirty="0">
                <a:effectLst/>
                <a:ea typeface="Calibri" panose="020F0502020204030204" pitchFamily="34" charset="0"/>
                <a:cs typeface="Times New Roman" panose="02020603050405020304" pitchFamily="18" charset="0"/>
              </a:rPr>
              <a:t> μια προσέγγιση διαλογής τριών ζωνών </a:t>
            </a:r>
          </a:p>
          <a:p>
            <a:pPr>
              <a:lnSpc>
                <a:spcPct val="107000"/>
              </a:lnSpc>
              <a:spcAft>
                <a:spcPts val="800"/>
              </a:spcAft>
            </a:pPr>
            <a:r>
              <a:rPr lang="el-GR" sz="1800" dirty="0">
                <a:effectLst/>
                <a:ea typeface="Calibri" panose="020F0502020204030204" pitchFamily="34" charset="0"/>
                <a:cs typeface="Times New Roman" panose="02020603050405020304" pitchFamily="18" charset="0"/>
              </a:rPr>
              <a:t>Διευκολύνει την αναγνώριση και συλλογή ψηφιακών πειστηρίων όταν το αντικείμενο ενδιαφέροντος </a:t>
            </a:r>
            <a:r>
              <a:rPr lang="el-GR" sz="1800" b="1" dirty="0">
                <a:effectLst/>
                <a:ea typeface="Calibri" panose="020F0502020204030204" pitchFamily="34" charset="0"/>
                <a:cs typeface="Times New Roman" panose="02020603050405020304" pitchFamily="18" charset="0"/>
              </a:rPr>
              <a:t>δεν είναι διαθέσιμο</a:t>
            </a:r>
            <a:r>
              <a:rPr lang="el-GR" sz="1800" dirty="0">
                <a:effectLst/>
                <a:ea typeface="Calibri" panose="020F0502020204030204" pitchFamily="34" charset="0"/>
                <a:cs typeface="Times New Roman" panose="02020603050405020304" pitchFamily="18" charset="0"/>
              </a:rPr>
              <a:t>, μέσω της αναγνώρισης άλλων συσκευών που είναι ή ήταν συνδεδεμένες μαζί του</a:t>
            </a:r>
            <a:endParaRPr lang="en-US" sz="18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0641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9ED0-0E97-958E-2DF4-D6618728E1D5}"/>
              </a:ext>
            </a:extLst>
          </p:cNvPr>
          <p:cNvSpPr>
            <a:spLocks noGrp="1"/>
          </p:cNvSpPr>
          <p:nvPr>
            <p:ph type="title"/>
          </p:nvPr>
        </p:nvSpPr>
        <p:spPr>
          <a:xfrm>
            <a:off x="646111" y="378073"/>
            <a:ext cx="9404723" cy="1400530"/>
          </a:xfrm>
        </p:spPr>
        <p:txBody>
          <a:bodyPr/>
          <a:lstStyle/>
          <a:p>
            <a:r>
              <a:rPr lang="el-GR" dirty="0"/>
              <a:t>Σύγχρονα θεωρητικά μοντέλα</a:t>
            </a:r>
          </a:p>
        </p:txBody>
      </p:sp>
      <p:sp>
        <p:nvSpPr>
          <p:cNvPr id="9" name="TextBox 8">
            <a:extLst>
              <a:ext uri="{FF2B5EF4-FFF2-40B4-BE49-F238E27FC236}">
                <a16:creationId xmlns:a16="http://schemas.microsoft.com/office/drawing/2014/main" id="{2A6C1BA3-30B2-A1B1-7A54-C4EAB00ED191}"/>
              </a:ext>
            </a:extLst>
          </p:cNvPr>
          <p:cNvSpPr txBox="1"/>
          <p:nvPr/>
        </p:nvSpPr>
        <p:spPr>
          <a:xfrm>
            <a:off x="646111" y="1598356"/>
            <a:ext cx="4325939" cy="400110"/>
          </a:xfrm>
          <a:prstGeom prst="rect">
            <a:avLst/>
          </a:prstGeom>
          <a:noFill/>
        </p:spPr>
        <p:txBody>
          <a:bodyPr wrap="square" rtlCol="0">
            <a:spAutoFit/>
          </a:bodyPr>
          <a:lstStyle/>
          <a:p>
            <a:r>
              <a:rPr lang="el-GR" sz="2000" b="1" dirty="0"/>
              <a:t>Αλγόριθμος </a:t>
            </a:r>
            <a:r>
              <a:rPr lang="en-US" sz="2000" b="1" dirty="0"/>
              <a:t>Last-on-Scene</a:t>
            </a:r>
            <a:endParaRPr lang="el-GR" sz="2000" b="1" dirty="0"/>
          </a:p>
        </p:txBody>
      </p:sp>
      <p:pic>
        <p:nvPicPr>
          <p:cNvPr id="11" name="Picture 10" descr="Diagram&#10;&#10;Description automatically generated">
            <a:extLst>
              <a:ext uri="{FF2B5EF4-FFF2-40B4-BE49-F238E27FC236}">
                <a16:creationId xmlns:a16="http://schemas.microsoft.com/office/drawing/2014/main" id="{3C8BAE5B-8CDC-9B7C-F09F-763A79250773}"/>
              </a:ext>
            </a:extLst>
          </p:cNvPr>
          <p:cNvPicPr>
            <a:picLocks noChangeAspect="1"/>
          </p:cNvPicPr>
          <p:nvPr/>
        </p:nvPicPr>
        <p:blipFill>
          <a:blip r:embed="rId2"/>
          <a:stretch>
            <a:fillRect/>
          </a:stretch>
        </p:blipFill>
        <p:spPr>
          <a:xfrm>
            <a:off x="646111" y="2129347"/>
            <a:ext cx="3749272" cy="3199525"/>
          </a:xfrm>
          <a:prstGeom prst="rect">
            <a:avLst/>
          </a:prstGeom>
        </p:spPr>
      </p:pic>
      <p:sp>
        <p:nvSpPr>
          <p:cNvPr id="12" name="TextBox 11">
            <a:extLst>
              <a:ext uri="{FF2B5EF4-FFF2-40B4-BE49-F238E27FC236}">
                <a16:creationId xmlns:a16="http://schemas.microsoft.com/office/drawing/2014/main" id="{358267EC-529F-D31E-192E-717F94CFC8AF}"/>
              </a:ext>
            </a:extLst>
          </p:cNvPr>
          <p:cNvSpPr txBox="1"/>
          <p:nvPr/>
        </p:nvSpPr>
        <p:spPr>
          <a:xfrm>
            <a:off x="6295262" y="1625201"/>
            <a:ext cx="2174033" cy="400110"/>
          </a:xfrm>
          <a:prstGeom prst="rect">
            <a:avLst/>
          </a:prstGeom>
          <a:noFill/>
        </p:spPr>
        <p:txBody>
          <a:bodyPr wrap="square" rtlCol="0">
            <a:spAutoFit/>
          </a:bodyPr>
          <a:lstStyle/>
          <a:p>
            <a:r>
              <a:rPr lang="en-US" sz="2000" b="1" dirty="0"/>
              <a:t>DFIF-IoT</a:t>
            </a:r>
            <a:endParaRPr lang="el-GR" sz="2000" b="1" dirty="0"/>
          </a:p>
        </p:txBody>
      </p:sp>
      <p:sp>
        <p:nvSpPr>
          <p:cNvPr id="14" name="Content Placeholder 2">
            <a:extLst>
              <a:ext uri="{FF2B5EF4-FFF2-40B4-BE49-F238E27FC236}">
                <a16:creationId xmlns:a16="http://schemas.microsoft.com/office/drawing/2014/main" id="{954F8DAD-B4B9-057C-165E-F3633DA49CD9}"/>
              </a:ext>
            </a:extLst>
          </p:cNvPr>
          <p:cNvSpPr>
            <a:spLocks noGrp="1"/>
          </p:cNvSpPr>
          <p:nvPr>
            <p:ph idx="1"/>
          </p:nvPr>
        </p:nvSpPr>
        <p:spPr>
          <a:xfrm>
            <a:off x="4758612" y="2284446"/>
            <a:ext cx="4329404" cy="4195481"/>
          </a:xfrm>
        </p:spPr>
        <p:txBody>
          <a:bodyPr>
            <a:normAutofit/>
          </a:bodyPr>
          <a:lstStyle/>
          <a:p>
            <a:r>
              <a:rPr lang="el-GR" sz="1800" dirty="0"/>
              <a:t>Συλλογή δεδομένων και από τις τρεις ζώνες ταυτόχρονα</a:t>
            </a:r>
            <a:endParaRPr lang="en-US" sz="1800" dirty="0"/>
          </a:p>
          <a:p>
            <a:r>
              <a:rPr lang="el-GR" sz="1800" dirty="0"/>
              <a:t>Στοχεύει στην υλοποίηση καλώς-ορισμένων και σαφών διαδικασιών, οι οποίες θα ελαχιστοποιούν τον κίνδυνο τα ψηφιακά πειστήρια να μην γίνουν αποδεκτά στην νομική διαδικασία</a:t>
            </a:r>
            <a:endParaRPr lang="en-US" sz="1800" dirty="0"/>
          </a:p>
          <a:p>
            <a:r>
              <a:rPr lang="el-GR" sz="1800" dirty="0"/>
              <a:t>Στηρίζεται στο </a:t>
            </a:r>
            <a:r>
              <a:rPr lang="en-US" sz="1800" dirty="0"/>
              <a:t>ISO/IEC 2704</a:t>
            </a:r>
            <a:endParaRPr lang="el-GR" sz="1800" dirty="0"/>
          </a:p>
          <a:p>
            <a:r>
              <a:rPr lang="en-US" sz="1800" b="1" dirty="0"/>
              <a:t>IDFIF-IoT:</a:t>
            </a:r>
            <a:r>
              <a:rPr lang="en-US" sz="1800" dirty="0"/>
              <a:t> </a:t>
            </a:r>
            <a:r>
              <a:rPr lang="el-GR" sz="1800" dirty="0"/>
              <a:t>Επέκταση του </a:t>
            </a:r>
            <a:r>
              <a:rPr lang="en-US" sz="1800" dirty="0"/>
              <a:t>DFIF-IoT</a:t>
            </a:r>
            <a:r>
              <a:rPr lang="el-GR" sz="1800" dirty="0"/>
              <a:t> που στηρίζεται στις πολιτικές των οργανισμών</a:t>
            </a:r>
            <a:endParaRPr lang="el-GR" sz="1800" b="1" dirty="0"/>
          </a:p>
        </p:txBody>
      </p:sp>
      <p:sp>
        <p:nvSpPr>
          <p:cNvPr id="15" name="TextBox 14">
            <a:extLst>
              <a:ext uri="{FF2B5EF4-FFF2-40B4-BE49-F238E27FC236}">
                <a16:creationId xmlns:a16="http://schemas.microsoft.com/office/drawing/2014/main" id="{A452C4B3-2277-3178-53FC-A7C5A468788C}"/>
              </a:ext>
            </a:extLst>
          </p:cNvPr>
          <p:cNvSpPr txBox="1"/>
          <p:nvPr/>
        </p:nvSpPr>
        <p:spPr>
          <a:xfrm>
            <a:off x="646111" y="5459753"/>
            <a:ext cx="4112501" cy="923330"/>
          </a:xfrm>
          <a:prstGeom prst="rect">
            <a:avLst/>
          </a:prstGeom>
          <a:noFill/>
        </p:spPr>
        <p:txBody>
          <a:bodyPr wrap="square" rtlCol="0">
            <a:spAutoFit/>
          </a:bodyPr>
          <a:lstStyle/>
          <a:p>
            <a:r>
              <a:rPr lang="el-GR" dirty="0"/>
              <a:t>Δεν αντιμετωπίζει νομικά ζητήματα, επομένως τα πειστήρια μπορεί να μην γίνουν αποδεκτά</a:t>
            </a:r>
          </a:p>
        </p:txBody>
      </p:sp>
      <p:sp>
        <p:nvSpPr>
          <p:cNvPr id="16" name="TextBox 15">
            <a:extLst>
              <a:ext uri="{FF2B5EF4-FFF2-40B4-BE49-F238E27FC236}">
                <a16:creationId xmlns:a16="http://schemas.microsoft.com/office/drawing/2014/main" id="{850502FA-F2BD-E304-7DCA-58D1B5F49ACE}"/>
              </a:ext>
            </a:extLst>
          </p:cNvPr>
          <p:cNvSpPr txBox="1"/>
          <p:nvPr/>
        </p:nvSpPr>
        <p:spPr>
          <a:xfrm>
            <a:off x="9301454" y="1598356"/>
            <a:ext cx="2668555" cy="400110"/>
          </a:xfrm>
          <a:prstGeom prst="rect">
            <a:avLst/>
          </a:prstGeom>
          <a:noFill/>
        </p:spPr>
        <p:txBody>
          <a:bodyPr wrap="square" rtlCol="0">
            <a:spAutoFit/>
          </a:bodyPr>
          <a:lstStyle/>
          <a:p>
            <a:r>
              <a:rPr lang="el-GR" sz="2000" dirty="0"/>
              <a:t>Και πολλά ακόμα…</a:t>
            </a:r>
          </a:p>
        </p:txBody>
      </p:sp>
      <p:sp>
        <p:nvSpPr>
          <p:cNvPr id="17" name="Rectangle: Rounded Corners 16">
            <a:extLst>
              <a:ext uri="{FF2B5EF4-FFF2-40B4-BE49-F238E27FC236}">
                <a16:creationId xmlns:a16="http://schemas.microsoft.com/office/drawing/2014/main" id="{DEBB48AE-7715-1469-04E0-EFC2A5F08C70}"/>
              </a:ext>
            </a:extLst>
          </p:cNvPr>
          <p:cNvSpPr/>
          <p:nvPr/>
        </p:nvSpPr>
        <p:spPr>
          <a:xfrm>
            <a:off x="9301454" y="2716297"/>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IoT mobility Framework</a:t>
            </a:r>
            <a:endParaRPr lang="el-GR" dirty="0"/>
          </a:p>
        </p:txBody>
      </p:sp>
      <p:sp>
        <p:nvSpPr>
          <p:cNvPr id="18" name="Rectangle: Rounded Corners 17">
            <a:extLst>
              <a:ext uri="{FF2B5EF4-FFF2-40B4-BE49-F238E27FC236}">
                <a16:creationId xmlns:a16="http://schemas.microsoft.com/office/drawing/2014/main" id="{774BDEA4-1BEC-D44E-3445-65A5620C35D2}"/>
              </a:ext>
            </a:extLst>
          </p:cNvPr>
          <p:cNvSpPr/>
          <p:nvPr/>
        </p:nvSpPr>
        <p:spPr>
          <a:xfrm>
            <a:off x="9301453" y="3593754"/>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800" dirty="0">
                <a:effectLst/>
                <a:latin typeface="+mj-lt"/>
                <a:ea typeface="Calibri" panose="020F0502020204030204" pitchFamily="34" charset="0"/>
                <a:cs typeface="Times New Roman" panose="02020603050405020304" pitchFamily="18" charset="0"/>
              </a:rPr>
              <a:t>Privacy-aware IoT-forensics</a:t>
            </a:r>
            <a:endParaRPr lang="el-GR" sz="1800" dirty="0">
              <a:effectLst/>
              <a:latin typeface="+mj-lt"/>
              <a:ea typeface="Calibri" panose="020F0502020204030204" pitchFamily="34" charset="0"/>
              <a:cs typeface="Times New Roman" panose="02020603050405020304" pitchFamily="18" charset="0"/>
            </a:endParaRPr>
          </a:p>
        </p:txBody>
      </p:sp>
      <p:sp>
        <p:nvSpPr>
          <p:cNvPr id="19" name="Rectangle: Rounded Corners 18">
            <a:extLst>
              <a:ext uri="{FF2B5EF4-FFF2-40B4-BE49-F238E27FC236}">
                <a16:creationId xmlns:a16="http://schemas.microsoft.com/office/drawing/2014/main" id="{FD41A48B-914B-6542-D08A-DA992C9B132F}"/>
              </a:ext>
            </a:extLst>
          </p:cNvPr>
          <p:cNvSpPr/>
          <p:nvPr/>
        </p:nvSpPr>
        <p:spPr>
          <a:xfrm>
            <a:off x="9301453" y="4472153"/>
            <a:ext cx="2668555" cy="712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800" dirty="0">
                <a:effectLst/>
                <a:latin typeface="+mj-lt"/>
                <a:ea typeface="Calibri" panose="020F0502020204030204" pitchFamily="34" charset="0"/>
                <a:cs typeface="Times New Roman" panose="02020603050405020304" pitchFamily="18" charset="0"/>
              </a:rPr>
              <a:t>Blockchain-based</a:t>
            </a:r>
            <a:r>
              <a:rPr lang="en-US" dirty="0">
                <a:latin typeface="+mj-lt"/>
                <a:ea typeface="Calibri" panose="020F0502020204030204" pitchFamily="34" charset="0"/>
                <a:cs typeface="Times New Roman" panose="02020603050405020304" pitchFamily="18" charset="0"/>
              </a:rPr>
              <a:t> Frameworks</a:t>
            </a:r>
            <a:endParaRPr lang="en-US" sz="1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2060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diagram&#10;&#10;Description automatically generated">
            <a:extLst>
              <a:ext uri="{FF2B5EF4-FFF2-40B4-BE49-F238E27FC236}">
                <a16:creationId xmlns:a16="http://schemas.microsoft.com/office/drawing/2014/main" id="{77353158-11A4-0491-131C-E5B0C6CB613D}"/>
              </a:ext>
            </a:extLst>
          </p:cNvPr>
          <p:cNvPicPr>
            <a:picLocks noChangeAspect="1"/>
          </p:cNvPicPr>
          <p:nvPr/>
        </p:nvPicPr>
        <p:blipFill rotWithShape="1">
          <a:blip r:embed="rId2">
            <a:extLst>
              <a:ext uri="{28A0092B-C50C-407E-A947-70E740481C1C}">
                <a14:useLocalDpi xmlns:a14="http://schemas.microsoft.com/office/drawing/2010/main" val="0"/>
              </a:ext>
            </a:extLst>
          </a:blip>
          <a:srcRect b="1087"/>
          <a:stretch/>
        </p:blipFill>
        <p:spPr>
          <a:xfrm>
            <a:off x="1715950" y="715617"/>
            <a:ext cx="8760100" cy="5426765"/>
          </a:xfrm>
          <a:prstGeom prst="rect">
            <a:avLst/>
          </a:prstGeom>
        </p:spPr>
      </p:pic>
    </p:spTree>
    <p:extLst>
      <p:ext uri="{BB962C8B-B14F-4D97-AF65-F5344CB8AC3E}">
        <p14:creationId xmlns:p14="http://schemas.microsoft.com/office/powerpoint/2010/main" val="844489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2656-BC67-4AE3-7EFB-EEC815D0ADEF}"/>
              </a:ext>
            </a:extLst>
          </p:cNvPr>
          <p:cNvSpPr>
            <a:spLocks noGrp="1"/>
          </p:cNvSpPr>
          <p:nvPr>
            <p:ph type="title"/>
          </p:nvPr>
        </p:nvSpPr>
        <p:spPr/>
        <p:txBody>
          <a:bodyPr/>
          <a:lstStyle/>
          <a:p>
            <a:r>
              <a:rPr lang="el-GR" dirty="0"/>
              <a:t>Τελικά Συμπεράσματα</a:t>
            </a:r>
          </a:p>
        </p:txBody>
      </p:sp>
      <p:sp>
        <p:nvSpPr>
          <p:cNvPr id="3" name="Content Placeholder 2">
            <a:extLst>
              <a:ext uri="{FF2B5EF4-FFF2-40B4-BE49-F238E27FC236}">
                <a16:creationId xmlns:a16="http://schemas.microsoft.com/office/drawing/2014/main" id="{84EB3D9B-3941-A155-D4A5-11813F84D66C}"/>
              </a:ext>
            </a:extLst>
          </p:cNvPr>
          <p:cNvSpPr>
            <a:spLocks noGrp="1"/>
          </p:cNvSpPr>
          <p:nvPr>
            <p:ph idx="1"/>
          </p:nvPr>
        </p:nvSpPr>
        <p:spPr>
          <a:xfrm>
            <a:off x="1104293" y="1689024"/>
            <a:ext cx="8946541" cy="4960254"/>
          </a:xfrm>
        </p:spPr>
        <p:txBody>
          <a:bodyPr>
            <a:normAutofit fontScale="92500" lnSpcReduction="20000"/>
          </a:bodyPr>
          <a:lstStyle/>
          <a:p>
            <a:r>
              <a:rPr lang="el-GR" dirty="0"/>
              <a:t>Η εγκληματολογία στον χώρο του </a:t>
            </a:r>
            <a:r>
              <a:rPr lang="en-US" dirty="0"/>
              <a:t>IoT </a:t>
            </a:r>
            <a:r>
              <a:rPr lang="el-GR" dirty="0"/>
              <a:t>περιλαμβάνει πολλές διαφορετικές αλληλένδετες πτυχές</a:t>
            </a:r>
          </a:p>
          <a:p>
            <a:r>
              <a:rPr lang="el-GR" dirty="0"/>
              <a:t>Η διερεύνηση ηλεκτρονικών εγκλημάτων στο </a:t>
            </a:r>
            <a:r>
              <a:rPr lang="en-US" dirty="0"/>
              <a:t>IoT </a:t>
            </a:r>
            <a:r>
              <a:rPr lang="el-GR" dirty="0"/>
              <a:t>μπορεί να αποδειχθεί εξαιρετικά δύσκολη εξαιτίας του δυναμικού χαρακτήρα του περιβάλλοντος, την φύση των δεδομένων που ανταλλάσσουν οι συσκευές </a:t>
            </a:r>
            <a:r>
              <a:rPr lang="en-US" dirty="0"/>
              <a:t>IoT, </a:t>
            </a:r>
            <a:r>
              <a:rPr lang="el-GR" dirty="0"/>
              <a:t>ζητήματα δικαιοδοσίας μεταξύ της χώρας όπου τελεστικέ το αδίκημα και των χωρών στις οποίες αποθηκεύονται πραγματικά τα δεδομένα καθώς και νομικά ζητήματα σχετικά με την επεξεργασία των προσωπικών δεδομένων</a:t>
            </a:r>
          </a:p>
          <a:p>
            <a:r>
              <a:rPr lang="el-GR" dirty="0"/>
              <a:t>Παρά τις δυσκολίες έχουν αναπτυχθεί αρκετά μοντέλα για την ορθή διεξαγωγή των ερευνών κατά τρόπο τέτοιο ώστε να διασφαλίζεται το </a:t>
            </a:r>
            <a:r>
              <a:rPr lang="en-US" dirty="0"/>
              <a:t>Chain of Custody </a:t>
            </a:r>
            <a:r>
              <a:rPr lang="el-GR" dirty="0"/>
              <a:t>των ψηφιακών πειστηρίων</a:t>
            </a:r>
          </a:p>
          <a:p>
            <a:pPr lvl="1"/>
            <a:r>
              <a:rPr lang="el-GR" dirty="0"/>
              <a:t>Οι μέθοδοι αυτές βρίσκονται ακόμα σε θεωρητικό στάδιο, ωστόσο έχουν αρκετές προοπτικές καθώς αντιμετωπίζουν τα (</a:t>
            </a:r>
            <a:r>
              <a:rPr lang="el-GR" dirty="0" err="1"/>
              <a:t>εως</a:t>
            </a:r>
            <a:r>
              <a:rPr lang="el-GR" dirty="0"/>
              <a:t> τώρα) γνωστά προβλήματα που συναντώνται σε διαφορετικά στάδια της έρευνας</a:t>
            </a:r>
          </a:p>
          <a:p>
            <a:r>
              <a:rPr lang="el-GR" dirty="0"/>
              <a:t>Παράλληλα υπάρχουν νομοθεσίες που επιτρέπουν την αποτελεσματική συνεργασία μεταξύ διαφορετικών χωρών μεριμνώντας παράλληλα για την προστασία των δικαιωμάτων των ατόμων, τα δεδομένα των οποίων υποβάλλονται σε επεξεργασία</a:t>
            </a:r>
          </a:p>
        </p:txBody>
      </p:sp>
    </p:spTree>
    <p:extLst>
      <p:ext uri="{BB962C8B-B14F-4D97-AF65-F5344CB8AC3E}">
        <p14:creationId xmlns:p14="http://schemas.microsoft.com/office/powerpoint/2010/main" val="962256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DFF2-5138-452F-BC98-D2BD17D987E9}"/>
              </a:ext>
            </a:extLst>
          </p:cNvPr>
          <p:cNvSpPr>
            <a:spLocks noGrp="1"/>
          </p:cNvSpPr>
          <p:nvPr>
            <p:ph type="title"/>
          </p:nvPr>
        </p:nvSpPr>
        <p:spPr>
          <a:xfrm>
            <a:off x="646111" y="452718"/>
            <a:ext cx="9404723" cy="620302"/>
          </a:xfrm>
        </p:spPr>
        <p:txBody>
          <a:bodyPr/>
          <a:lstStyle/>
          <a:p>
            <a:r>
              <a:rPr lang="el-GR" sz="3600" dirty="0"/>
              <a:t>Βιβλιογραφία</a:t>
            </a:r>
          </a:p>
        </p:txBody>
      </p:sp>
      <p:sp>
        <p:nvSpPr>
          <p:cNvPr id="3" name="Content Placeholder 2">
            <a:extLst>
              <a:ext uri="{FF2B5EF4-FFF2-40B4-BE49-F238E27FC236}">
                <a16:creationId xmlns:a16="http://schemas.microsoft.com/office/drawing/2014/main" id="{29ED1CED-AF5B-B6BB-9103-28BD807C5FA7}"/>
              </a:ext>
            </a:extLst>
          </p:cNvPr>
          <p:cNvSpPr>
            <a:spLocks noGrp="1"/>
          </p:cNvSpPr>
          <p:nvPr>
            <p:ph idx="1"/>
          </p:nvPr>
        </p:nvSpPr>
        <p:spPr>
          <a:xfrm>
            <a:off x="1103312" y="1194318"/>
            <a:ext cx="8946541" cy="5439745"/>
          </a:xfrm>
        </p:spPr>
        <p:txBody>
          <a:bodyPr>
            <a:noAutofit/>
          </a:bodyPr>
          <a:lstStyle/>
          <a:p>
            <a:r>
              <a:rPr lang="el-GR" sz="1400" dirty="0" err="1"/>
              <a:t>Καντζάβελου</a:t>
            </a:r>
            <a:r>
              <a:rPr lang="el-GR" sz="1400" dirty="0"/>
              <a:t>, Ι., </a:t>
            </a:r>
            <a:r>
              <a:rPr lang="el-GR" sz="1400" dirty="0" err="1"/>
              <a:t>Κάτος</a:t>
            </a:r>
            <a:r>
              <a:rPr lang="el-GR" sz="1400" dirty="0"/>
              <a:t>, Β., Ψηφιακή</a:t>
            </a:r>
            <a:r>
              <a:rPr lang="en-US" sz="1400" dirty="0"/>
              <a:t> </a:t>
            </a:r>
            <a:r>
              <a:rPr lang="el-GR" sz="1400" dirty="0"/>
              <a:t>Δικανική</a:t>
            </a:r>
            <a:endParaRPr lang="en-US" sz="1400" dirty="0"/>
          </a:p>
          <a:p>
            <a:r>
              <a:rPr lang="en-US" sz="1400" dirty="0" err="1">
                <a:effectLst/>
              </a:rPr>
              <a:t>Lutta</a:t>
            </a:r>
            <a:r>
              <a:rPr lang="en-US" sz="1400" dirty="0">
                <a:effectLst/>
              </a:rPr>
              <a:t>, P., </a:t>
            </a:r>
            <a:r>
              <a:rPr lang="en-US" sz="1400" dirty="0" err="1">
                <a:effectLst/>
              </a:rPr>
              <a:t>Sedky</a:t>
            </a:r>
            <a:r>
              <a:rPr lang="en-US" sz="1400" dirty="0">
                <a:effectLst/>
              </a:rPr>
              <a:t>, M., Hassan, M., </a:t>
            </a:r>
            <a:r>
              <a:rPr lang="en-US" sz="1400" dirty="0" err="1">
                <a:effectLst/>
              </a:rPr>
              <a:t>Jayawickrama</a:t>
            </a:r>
            <a:r>
              <a:rPr lang="en-US" sz="1400" dirty="0">
                <a:effectLst/>
              </a:rPr>
              <a:t>, U. and Bakhtiari </a:t>
            </a:r>
            <a:r>
              <a:rPr lang="en-US" sz="1400" dirty="0" err="1">
                <a:effectLst/>
              </a:rPr>
              <a:t>Bastaki</a:t>
            </a:r>
            <a:r>
              <a:rPr lang="en-US" sz="1400" dirty="0">
                <a:effectLst/>
              </a:rPr>
              <a:t>, B. (2021). The complexity of internet of things forensics: A state-of-the-art review. </a:t>
            </a:r>
            <a:r>
              <a:rPr lang="en-US" sz="1400" i="1" dirty="0">
                <a:effectLst/>
              </a:rPr>
              <a:t>Forensic Science International: Digital Investigation</a:t>
            </a:r>
            <a:r>
              <a:rPr lang="en-US" sz="1400" dirty="0">
                <a:effectLst/>
              </a:rPr>
              <a:t>, 38, doi:10.1016/j.fsidi.2021.301210.</a:t>
            </a:r>
            <a:endParaRPr lang="el-GR" sz="1400" dirty="0"/>
          </a:p>
          <a:p>
            <a:r>
              <a:rPr lang="en-US" sz="1400" dirty="0">
                <a:effectLst/>
              </a:rPr>
              <a:t>Stoyanova, M., </a:t>
            </a:r>
            <a:r>
              <a:rPr lang="en-US" sz="1400" dirty="0" err="1">
                <a:effectLst/>
              </a:rPr>
              <a:t>Nikoloudakis</a:t>
            </a:r>
            <a:r>
              <a:rPr lang="en-US" sz="1400" dirty="0">
                <a:effectLst/>
              </a:rPr>
              <a:t>, Y., </a:t>
            </a:r>
            <a:r>
              <a:rPr lang="en-US" sz="1400" dirty="0" err="1">
                <a:effectLst/>
              </a:rPr>
              <a:t>Panagiotakis</a:t>
            </a:r>
            <a:r>
              <a:rPr lang="en-US" sz="1400" dirty="0">
                <a:effectLst/>
              </a:rPr>
              <a:t>, S., </a:t>
            </a:r>
            <a:r>
              <a:rPr lang="en-US" sz="1400" dirty="0" err="1">
                <a:effectLst/>
              </a:rPr>
              <a:t>Pallis</a:t>
            </a:r>
            <a:r>
              <a:rPr lang="en-US" sz="1400" dirty="0">
                <a:effectLst/>
              </a:rPr>
              <a:t>, E. and Markakis, E.K. (2020). A Survey on the Internet of Things (IoT) Forensics: Challenges, Approaches and Open Issues. </a:t>
            </a:r>
            <a:r>
              <a:rPr lang="en-US" sz="1400" i="1" dirty="0">
                <a:effectLst/>
              </a:rPr>
              <a:t>IEEE Communications Surveys &amp; Tutorials</a:t>
            </a:r>
            <a:r>
              <a:rPr lang="en-US" sz="1400" dirty="0">
                <a:effectLst/>
              </a:rPr>
              <a:t>, 22(2), pp.</a:t>
            </a:r>
            <a:r>
              <a:rPr lang="el-GR" sz="1400" dirty="0"/>
              <a:t> 1191 - 1221</a:t>
            </a:r>
            <a:r>
              <a:rPr lang="en-US" sz="1400" dirty="0">
                <a:effectLst/>
              </a:rPr>
              <a:t>. doi:10.1109/comst.2019.2962586.</a:t>
            </a:r>
          </a:p>
          <a:p>
            <a:r>
              <a:rPr lang="en-US" sz="1400" dirty="0">
                <a:effectLst/>
              </a:rPr>
              <a:t>ENISA (2019). </a:t>
            </a:r>
            <a:r>
              <a:rPr lang="en-US" sz="1400" i="1" dirty="0">
                <a:effectLst/>
              </a:rPr>
              <a:t>Introduction to Network Forensics</a:t>
            </a:r>
            <a:r>
              <a:rPr lang="en-US" sz="1400" dirty="0">
                <a:effectLst/>
              </a:rPr>
              <a:t>. [online] Available at: https://www.enisa.europa.eu/topics/training-and-exercises/trainings-for-cybersecurity-specialists/online-training-material/documents/introduction-to-network-forensics-handbook.pdf.</a:t>
            </a:r>
            <a:endParaRPr lang="en-US" sz="1400" dirty="0">
              <a:solidFill>
                <a:srgbClr val="000000"/>
              </a:solidFill>
              <a:effectLst/>
              <a:latin typeface="Calibri" panose="020F0502020204030204" pitchFamily="34" charset="0"/>
            </a:endParaRPr>
          </a:p>
          <a:p>
            <a:r>
              <a:rPr lang="en-US" sz="1400" dirty="0" err="1">
                <a:effectLst/>
              </a:rPr>
              <a:t>Chernyshev</a:t>
            </a:r>
            <a:r>
              <a:rPr lang="en-US" sz="1400" dirty="0">
                <a:effectLst/>
              </a:rPr>
              <a:t>, M., </a:t>
            </a:r>
            <a:r>
              <a:rPr lang="en-US" sz="1400" dirty="0" err="1">
                <a:effectLst/>
              </a:rPr>
              <a:t>Zeadally</a:t>
            </a:r>
            <a:r>
              <a:rPr lang="en-US" sz="1400" dirty="0">
                <a:effectLst/>
              </a:rPr>
              <a:t>, S., </a:t>
            </a:r>
            <a:r>
              <a:rPr lang="en-US" sz="1400" dirty="0" err="1">
                <a:effectLst/>
              </a:rPr>
              <a:t>Baig</a:t>
            </a:r>
            <a:r>
              <a:rPr lang="en-US" sz="1400" dirty="0">
                <a:effectLst/>
              </a:rPr>
              <a:t>, Z. and Woodward, A. (2018). Internet of Things Forensics: The Need, Process Models, and Open Issues. </a:t>
            </a:r>
            <a:r>
              <a:rPr lang="en-US" sz="1400" i="1" dirty="0">
                <a:effectLst/>
              </a:rPr>
              <a:t>IT Professional</a:t>
            </a:r>
            <a:r>
              <a:rPr lang="en-US" sz="1400" dirty="0">
                <a:effectLst/>
              </a:rPr>
              <a:t>, 20(3), pp.40–49. doi:10.1109/mitp.2018.032501747.</a:t>
            </a:r>
            <a:r>
              <a:rPr lang="el-GR" sz="1400" dirty="0">
                <a:effectLst/>
              </a:rPr>
              <a:t> </a:t>
            </a:r>
            <a:endParaRPr lang="en-US" sz="1400" dirty="0">
              <a:effectLst/>
            </a:endParaRPr>
          </a:p>
          <a:p>
            <a:r>
              <a:rPr lang="en-US" sz="1400" dirty="0" err="1">
                <a:effectLst/>
              </a:rPr>
              <a:t>Mylonas</a:t>
            </a:r>
            <a:r>
              <a:rPr lang="en-US" sz="1400" dirty="0">
                <a:effectLst/>
              </a:rPr>
              <a:t>, A., </a:t>
            </a:r>
            <a:r>
              <a:rPr lang="en-US" sz="1400" dirty="0" err="1">
                <a:effectLst/>
              </a:rPr>
              <a:t>Meletiadis</a:t>
            </a:r>
            <a:r>
              <a:rPr lang="en-US" sz="1400" dirty="0">
                <a:effectLst/>
              </a:rPr>
              <a:t>, V., </a:t>
            </a:r>
            <a:r>
              <a:rPr lang="en-US" sz="1400" dirty="0" err="1">
                <a:effectLst/>
              </a:rPr>
              <a:t>Tsoumas</a:t>
            </a:r>
            <a:r>
              <a:rPr lang="en-US" sz="1400" dirty="0">
                <a:effectLst/>
              </a:rPr>
              <a:t>, B., Mitrou, L. and </a:t>
            </a:r>
            <a:r>
              <a:rPr lang="en-US" sz="1400" dirty="0" err="1">
                <a:effectLst/>
              </a:rPr>
              <a:t>Gritzalis</a:t>
            </a:r>
            <a:r>
              <a:rPr lang="en-US" sz="1400" dirty="0">
                <a:effectLst/>
              </a:rPr>
              <a:t>, D. (2012). Smartphone Forensics: A Proactive Investigation Scheme for Evidence Acquisition. </a:t>
            </a:r>
            <a:r>
              <a:rPr lang="en-US" sz="1400" i="1" dirty="0">
                <a:effectLst/>
              </a:rPr>
              <a:t>IFIP Advances in Information and Communication Technology</a:t>
            </a:r>
            <a:r>
              <a:rPr lang="en-US" sz="1400" dirty="0">
                <a:effectLst/>
              </a:rPr>
              <a:t>, pp.249–260. doi:10.1007/978-3-642-30436-1_21.</a:t>
            </a:r>
          </a:p>
          <a:p>
            <a:r>
              <a:rPr lang="en-US" sz="1400" dirty="0" err="1">
                <a:effectLst/>
              </a:rPr>
              <a:t>Mylonas</a:t>
            </a:r>
            <a:r>
              <a:rPr lang="en-US" sz="1400" dirty="0">
                <a:effectLst/>
              </a:rPr>
              <a:t>, A., </a:t>
            </a:r>
            <a:r>
              <a:rPr lang="en-US" sz="1400" dirty="0" err="1">
                <a:effectLst/>
              </a:rPr>
              <a:t>Meletiadis</a:t>
            </a:r>
            <a:r>
              <a:rPr lang="en-US" sz="1400" dirty="0">
                <a:effectLst/>
              </a:rPr>
              <a:t>, V., Mitrou, L. and </a:t>
            </a:r>
            <a:r>
              <a:rPr lang="en-US" sz="1400" dirty="0" err="1">
                <a:effectLst/>
              </a:rPr>
              <a:t>Gritzalis</a:t>
            </a:r>
            <a:r>
              <a:rPr lang="en-US" sz="1400" dirty="0">
                <a:effectLst/>
              </a:rPr>
              <a:t>, D. (2013). Smartphone sensor data as digital evidence. </a:t>
            </a:r>
            <a:r>
              <a:rPr lang="en-US" sz="1400" i="1" dirty="0">
                <a:effectLst/>
              </a:rPr>
              <a:t>Computers &amp; Security</a:t>
            </a:r>
            <a:r>
              <a:rPr lang="en-US" sz="1400" dirty="0">
                <a:effectLst/>
              </a:rPr>
              <a:t>, [online] 38, pp.51–75. doi:10.1016/j.cose.2013.03.007.</a:t>
            </a:r>
          </a:p>
          <a:p>
            <a:r>
              <a:rPr lang="en-US" sz="1400" dirty="0">
                <a:solidFill>
                  <a:srgbClr val="000000"/>
                </a:solidFill>
                <a:effectLst/>
                <a:latin typeface="Calibri" panose="020F0502020204030204" pitchFamily="34" charset="0"/>
              </a:rPr>
              <a:t>‌</a:t>
            </a:r>
            <a:r>
              <a:rPr lang="en-US" sz="1400" dirty="0">
                <a:effectLst/>
              </a:rPr>
              <a:t>‌</a:t>
            </a:r>
            <a:r>
              <a:rPr lang="el-GR" sz="1400" dirty="0">
                <a:effectLst/>
              </a:rPr>
              <a:t>Βαγενά Ε. (2017)</a:t>
            </a:r>
            <a:r>
              <a:rPr lang="en-US" sz="1400" dirty="0">
                <a:effectLst/>
              </a:rPr>
              <a:t>.</a:t>
            </a:r>
            <a:r>
              <a:rPr lang="el-GR" sz="1400" dirty="0">
                <a:effectLst/>
              </a:rPr>
              <a:t> Το νέο θεσμικό πλαίσιο για την καταπολέμηση</a:t>
            </a:r>
            <a:br>
              <a:rPr lang="el-GR" sz="1400" dirty="0"/>
            </a:br>
            <a:r>
              <a:rPr lang="el-GR" sz="1400" dirty="0">
                <a:effectLst/>
              </a:rPr>
              <a:t>του κυβερνοεγκλήματος</a:t>
            </a:r>
            <a:endParaRPr lang="en-US" sz="1400" dirty="0">
              <a:effectLst/>
            </a:endParaRPr>
          </a:p>
        </p:txBody>
      </p:sp>
    </p:spTree>
    <p:extLst>
      <p:ext uri="{BB962C8B-B14F-4D97-AF65-F5344CB8AC3E}">
        <p14:creationId xmlns:p14="http://schemas.microsoft.com/office/powerpoint/2010/main" val="567376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E845D5EF-8303-0F60-6DF0-EC9532888CD9}"/>
              </a:ext>
            </a:extLst>
          </p:cNvPr>
          <p:cNvGraphicFramePr/>
          <p:nvPr>
            <p:extLst>
              <p:ext uri="{D42A27DB-BD31-4B8C-83A1-F6EECF244321}">
                <p14:modId xmlns:p14="http://schemas.microsoft.com/office/powerpoint/2010/main" val="350690459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Shape&#10;&#10;Description automatically generated with low confidence">
            <a:extLst>
              <a:ext uri="{FF2B5EF4-FFF2-40B4-BE49-F238E27FC236}">
                <a16:creationId xmlns:a16="http://schemas.microsoft.com/office/drawing/2014/main" id="{48A6F1BB-26DC-7E72-381F-B2948F91CDA8}"/>
              </a:ext>
            </a:extLst>
          </p:cNvPr>
          <p:cNvPicPr>
            <a:picLocks noChangeAspect="1"/>
          </p:cNvPicPr>
          <p:nvPr/>
        </p:nvPicPr>
        <p:blipFill>
          <a:blip r:embed="rId7"/>
          <a:stretch>
            <a:fillRect/>
          </a:stretch>
        </p:blipFill>
        <p:spPr>
          <a:xfrm>
            <a:off x="3647661" y="1901381"/>
            <a:ext cx="526774" cy="526774"/>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1A9A1CEF-6637-1A6C-3BEB-C91584E3979F}"/>
              </a:ext>
            </a:extLst>
          </p:cNvPr>
          <p:cNvPicPr>
            <a:picLocks noChangeAspect="1"/>
          </p:cNvPicPr>
          <p:nvPr/>
        </p:nvPicPr>
        <p:blipFill>
          <a:blip r:embed="rId8"/>
          <a:stretch>
            <a:fillRect/>
          </a:stretch>
        </p:blipFill>
        <p:spPr>
          <a:xfrm flipH="1">
            <a:off x="3647661" y="4429844"/>
            <a:ext cx="526774" cy="526774"/>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EF786A05-26EE-B3A6-1CBC-873F8604D81D}"/>
              </a:ext>
            </a:extLst>
          </p:cNvPr>
          <p:cNvPicPr>
            <a:picLocks noChangeAspect="1"/>
          </p:cNvPicPr>
          <p:nvPr/>
        </p:nvPicPr>
        <p:blipFill>
          <a:blip r:embed="rId9"/>
          <a:stretch>
            <a:fillRect/>
          </a:stretch>
        </p:blipFill>
        <p:spPr>
          <a:xfrm>
            <a:off x="8017567" y="1901381"/>
            <a:ext cx="526775" cy="526775"/>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B57A82B3-E3AC-4B87-F1FC-0B9492DFF3FA}"/>
              </a:ext>
            </a:extLst>
          </p:cNvPr>
          <p:cNvPicPr>
            <a:picLocks noChangeAspect="1"/>
          </p:cNvPicPr>
          <p:nvPr/>
        </p:nvPicPr>
        <p:blipFill>
          <a:blip r:embed="rId10"/>
          <a:stretch>
            <a:fillRect/>
          </a:stretch>
        </p:blipFill>
        <p:spPr>
          <a:xfrm>
            <a:off x="8017567" y="4429844"/>
            <a:ext cx="526775" cy="526775"/>
          </a:xfrm>
          <a:prstGeom prst="rect">
            <a:avLst/>
          </a:prstGeom>
        </p:spPr>
      </p:pic>
    </p:spTree>
    <p:extLst>
      <p:ext uri="{BB962C8B-B14F-4D97-AF65-F5344CB8AC3E}">
        <p14:creationId xmlns:p14="http://schemas.microsoft.com/office/powerpoint/2010/main" val="244337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2742-3CE7-0D15-B7AD-C425383BE8C3}"/>
              </a:ext>
            </a:extLst>
          </p:cNvPr>
          <p:cNvSpPr>
            <a:spLocks noGrp="1"/>
          </p:cNvSpPr>
          <p:nvPr>
            <p:ph type="title"/>
          </p:nvPr>
        </p:nvSpPr>
        <p:spPr>
          <a:xfrm>
            <a:off x="623999" y="656070"/>
            <a:ext cx="9404723" cy="1400530"/>
          </a:xfrm>
        </p:spPr>
        <p:txBody>
          <a:bodyPr/>
          <a:lstStyle/>
          <a:p>
            <a:r>
              <a:rPr lang="el-GR" dirty="0"/>
              <a:t>Στάδια εγκληματολογικής έρευνας</a:t>
            </a:r>
          </a:p>
        </p:txBody>
      </p:sp>
      <p:graphicFrame>
        <p:nvGraphicFramePr>
          <p:cNvPr id="12" name="Content Placeholder 2">
            <a:extLst>
              <a:ext uri="{FF2B5EF4-FFF2-40B4-BE49-F238E27FC236}">
                <a16:creationId xmlns:a16="http://schemas.microsoft.com/office/drawing/2014/main" id="{0B354C99-AAF1-1FD6-ACC3-409E0D5C86D0}"/>
              </a:ext>
            </a:extLst>
          </p:cNvPr>
          <p:cNvGraphicFramePr>
            <a:graphicFrameLocks noGrp="1"/>
          </p:cNvGraphicFramePr>
          <p:nvPr>
            <p:ph idx="1"/>
            <p:extLst>
              <p:ext uri="{D42A27DB-BD31-4B8C-83A1-F6EECF244321}">
                <p14:modId xmlns:p14="http://schemas.microsoft.com/office/powerpoint/2010/main" val="393810524"/>
              </p:ext>
            </p:extLst>
          </p:nvPr>
        </p:nvGraphicFramePr>
        <p:xfrm>
          <a:off x="623999" y="1698134"/>
          <a:ext cx="10828252" cy="2605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0977DBC-B9A4-C51A-8568-5D43926C280B}"/>
              </a:ext>
            </a:extLst>
          </p:cNvPr>
          <p:cNvSpPr txBox="1"/>
          <p:nvPr/>
        </p:nvSpPr>
        <p:spPr>
          <a:xfrm>
            <a:off x="623999" y="5041974"/>
            <a:ext cx="9971114" cy="1200329"/>
          </a:xfrm>
          <a:prstGeom prst="rect">
            <a:avLst/>
          </a:prstGeom>
          <a:noFill/>
        </p:spPr>
        <p:txBody>
          <a:bodyPr wrap="square" rtlCol="0">
            <a:spAutoFit/>
          </a:bodyPr>
          <a:lstStyle/>
          <a:p>
            <a:r>
              <a:rPr lang="en-US" b="1" dirty="0"/>
              <a:t>Chain of Custody: </a:t>
            </a:r>
            <a:r>
              <a:rPr lang="el-GR" dirty="0"/>
              <a:t>Η διασφάλιση της κατοχής και επιμέλειας των ψηφιακών πειστηρίων</a:t>
            </a:r>
          </a:p>
          <a:p>
            <a:endParaRPr lang="el-GR" dirty="0"/>
          </a:p>
          <a:p>
            <a:r>
              <a:rPr lang="el-GR" dirty="0"/>
              <a:t>Πως διασφαλίζουμε ότι τα ψηφιακά πειστήρια που συλλέξαμε και αναλύσαμε έχουν παραμείνει αναλλοίωτα μέχρι να παρουσιαστούν;</a:t>
            </a:r>
          </a:p>
        </p:txBody>
      </p:sp>
      <p:sp>
        <p:nvSpPr>
          <p:cNvPr id="8" name="TextBox 7">
            <a:extLst>
              <a:ext uri="{FF2B5EF4-FFF2-40B4-BE49-F238E27FC236}">
                <a16:creationId xmlns:a16="http://schemas.microsoft.com/office/drawing/2014/main" id="{605023B8-E70A-B6AC-8797-55CE91E9694E}"/>
              </a:ext>
            </a:extLst>
          </p:cNvPr>
          <p:cNvSpPr txBox="1"/>
          <p:nvPr/>
        </p:nvSpPr>
        <p:spPr>
          <a:xfrm>
            <a:off x="623999" y="1857017"/>
            <a:ext cx="5963478" cy="369332"/>
          </a:xfrm>
          <a:prstGeom prst="rect">
            <a:avLst/>
          </a:prstGeom>
          <a:noFill/>
        </p:spPr>
        <p:txBody>
          <a:bodyPr wrap="square" rtlCol="0">
            <a:spAutoFit/>
          </a:bodyPr>
          <a:lstStyle/>
          <a:p>
            <a:r>
              <a:rPr lang="el-GR" dirty="0"/>
              <a:t>Μια έρευνα χωρίζεται γενικά στα εξής στάδια</a:t>
            </a:r>
            <a:r>
              <a:rPr lang="en-US" dirty="0"/>
              <a:t>:</a:t>
            </a:r>
          </a:p>
        </p:txBody>
      </p:sp>
      <p:sp>
        <p:nvSpPr>
          <p:cNvPr id="3" name="TextBox 2">
            <a:extLst>
              <a:ext uri="{FF2B5EF4-FFF2-40B4-BE49-F238E27FC236}">
                <a16:creationId xmlns:a16="http://schemas.microsoft.com/office/drawing/2014/main" id="{6D8539A9-D191-E069-13B4-FD2F8B1AFB08}"/>
              </a:ext>
            </a:extLst>
          </p:cNvPr>
          <p:cNvSpPr txBox="1"/>
          <p:nvPr/>
        </p:nvSpPr>
        <p:spPr>
          <a:xfrm>
            <a:off x="623999" y="3995260"/>
            <a:ext cx="10137913" cy="646331"/>
          </a:xfrm>
          <a:prstGeom prst="rect">
            <a:avLst/>
          </a:prstGeom>
          <a:noFill/>
        </p:spPr>
        <p:txBody>
          <a:bodyPr wrap="square" rtlCol="0">
            <a:spAutoFit/>
          </a:bodyPr>
          <a:lstStyle/>
          <a:p>
            <a:r>
              <a:rPr lang="el-GR" dirty="0"/>
              <a:t>Υπάρχουν διάφορα </a:t>
            </a:r>
            <a:r>
              <a:rPr lang="en-US" dirty="0"/>
              <a:t>frameworks</a:t>
            </a:r>
            <a:r>
              <a:rPr lang="el-GR" dirty="0"/>
              <a:t> για την διεξαγωγή μιας εγκληματολογικής έρευνας (</a:t>
            </a:r>
            <a:r>
              <a:rPr lang="en-US" dirty="0"/>
              <a:t>Digital Forensic Investigation Framework</a:t>
            </a:r>
            <a:r>
              <a:rPr lang="el-GR" dirty="0"/>
              <a:t> – </a:t>
            </a:r>
            <a:r>
              <a:rPr lang="en-US" dirty="0"/>
              <a:t>DFIF) </a:t>
            </a:r>
            <a:r>
              <a:rPr lang="el-GR" dirty="0"/>
              <a:t>που περιγράφουν τις διαδικασίες της έρευνας.</a:t>
            </a:r>
          </a:p>
        </p:txBody>
      </p:sp>
    </p:spTree>
    <p:extLst>
      <p:ext uri="{BB962C8B-B14F-4D97-AF65-F5344CB8AC3E}">
        <p14:creationId xmlns:p14="http://schemas.microsoft.com/office/powerpoint/2010/main" val="145327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64283-D582-DEA7-B65F-294F3104DF3A}"/>
              </a:ext>
            </a:extLst>
          </p:cNvPr>
          <p:cNvSpPr>
            <a:spLocks noGrp="1"/>
          </p:cNvSpPr>
          <p:nvPr>
            <p:ph type="title"/>
          </p:nvPr>
        </p:nvSpPr>
        <p:spPr>
          <a:xfrm>
            <a:off x="646111" y="452718"/>
            <a:ext cx="9404723" cy="1236934"/>
          </a:xfrm>
        </p:spPr>
        <p:txBody>
          <a:bodyPr>
            <a:normAutofit/>
          </a:bodyPr>
          <a:lstStyle/>
          <a:p>
            <a:r>
              <a:rPr lang="el-GR" sz="3600" dirty="0"/>
              <a:t>Κοινές αρχές εξέτασης ψηφιακών πειστηρίων</a:t>
            </a:r>
          </a:p>
        </p:txBody>
      </p:sp>
      <p:grpSp>
        <p:nvGrpSpPr>
          <p:cNvPr id="4" name="Group 3">
            <a:extLst>
              <a:ext uri="{FF2B5EF4-FFF2-40B4-BE49-F238E27FC236}">
                <a16:creationId xmlns:a16="http://schemas.microsoft.com/office/drawing/2014/main" id="{751AF5EB-9A79-321F-944F-F86D98727F9A}"/>
              </a:ext>
            </a:extLst>
          </p:cNvPr>
          <p:cNvGrpSpPr/>
          <p:nvPr/>
        </p:nvGrpSpPr>
        <p:grpSpPr>
          <a:xfrm>
            <a:off x="382695" y="1949374"/>
            <a:ext cx="11426610" cy="932974"/>
            <a:chOff x="4039" y="740248"/>
            <a:chExt cx="2440434" cy="3345349"/>
          </a:xfrm>
        </p:grpSpPr>
        <p:sp>
          <p:nvSpPr>
            <p:cNvPr id="6" name="Rectangle: Rounded Corners 5">
              <a:extLst>
                <a:ext uri="{FF2B5EF4-FFF2-40B4-BE49-F238E27FC236}">
                  <a16:creationId xmlns:a16="http://schemas.microsoft.com/office/drawing/2014/main" id="{7EEEFFF7-43B3-F01C-9B96-D5388DBE4CBB}"/>
                </a:ext>
              </a:extLst>
            </p:cNvPr>
            <p:cNvSpPr/>
            <p:nvPr/>
          </p:nvSpPr>
          <p:spPr>
            <a:xfrm>
              <a:off x="4039" y="740248"/>
              <a:ext cx="2440434" cy="3345349"/>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7" name="Rectangle: Rounded Corners 4">
              <a:extLst>
                <a:ext uri="{FF2B5EF4-FFF2-40B4-BE49-F238E27FC236}">
                  <a16:creationId xmlns:a16="http://schemas.microsoft.com/office/drawing/2014/main" id="{C9B245B2-9D56-E506-8FD6-74967BA637EE}"/>
                </a:ext>
              </a:extLst>
            </p:cNvPr>
            <p:cNvSpPr txBox="1"/>
            <p:nvPr/>
          </p:nvSpPr>
          <p:spPr>
            <a:xfrm>
              <a:off x="60298" y="859379"/>
              <a:ext cx="2265043" cy="310708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600" b="1" i="0" kern="1200" dirty="0"/>
                <a:t>Αρχή 1 – Ακεραιότητα ψηφιακών πειστηρίων</a:t>
              </a:r>
              <a:r>
                <a:rPr lang="el-GR" sz="1600" b="0" i="0" kern="1200" dirty="0"/>
                <a:t>. Καμία ενέργεια που πραγματοποιείται από αστυνομικές αρχές ή από άτομα που απασχολούνται σε αυτές, δεν θα πρέπει να αλλοιώνει δεδομένα, τα οποία αργότερα μπορεί́ να χρησιμοποιηθούν σε δικαστήριο </a:t>
              </a:r>
              <a:endParaRPr lang="en-US" sz="1600" kern="1200" dirty="0"/>
            </a:p>
          </p:txBody>
        </p:sp>
      </p:grpSp>
      <p:grpSp>
        <p:nvGrpSpPr>
          <p:cNvPr id="8" name="Group 7">
            <a:extLst>
              <a:ext uri="{FF2B5EF4-FFF2-40B4-BE49-F238E27FC236}">
                <a16:creationId xmlns:a16="http://schemas.microsoft.com/office/drawing/2014/main" id="{85EB6EDC-8F1C-7C57-F86F-CFB1B535B74A}"/>
              </a:ext>
            </a:extLst>
          </p:cNvPr>
          <p:cNvGrpSpPr/>
          <p:nvPr/>
        </p:nvGrpSpPr>
        <p:grpSpPr>
          <a:xfrm>
            <a:off x="382695" y="3031435"/>
            <a:ext cx="11426610" cy="1321904"/>
            <a:chOff x="2881889" y="740248"/>
            <a:chExt cx="2440434" cy="3345349"/>
          </a:xfrm>
        </p:grpSpPr>
        <p:sp>
          <p:nvSpPr>
            <p:cNvPr id="10" name="Rectangle: Rounded Corners 9">
              <a:extLst>
                <a:ext uri="{FF2B5EF4-FFF2-40B4-BE49-F238E27FC236}">
                  <a16:creationId xmlns:a16="http://schemas.microsoft.com/office/drawing/2014/main" id="{101B9090-9732-6108-9DD5-6CB532E87701}"/>
                </a:ext>
              </a:extLst>
            </p:cNvPr>
            <p:cNvSpPr/>
            <p:nvPr/>
          </p:nvSpPr>
          <p:spPr>
            <a:xfrm>
              <a:off x="2881889" y="740248"/>
              <a:ext cx="2440434" cy="3345349"/>
            </a:xfrm>
            <a:prstGeom prst="roundRect">
              <a:avLst/>
            </a:prstGeom>
          </p:spPr>
          <p:style>
            <a:lnRef idx="2">
              <a:schemeClr val="lt1">
                <a:hueOff val="0"/>
                <a:satOff val="0"/>
                <a:lumOff val="0"/>
                <a:alphaOff val="0"/>
              </a:schemeClr>
            </a:lnRef>
            <a:fillRef idx="1">
              <a:schemeClr val="accent5">
                <a:hueOff val="812808"/>
                <a:satOff val="-6481"/>
                <a:lumOff val="-4902"/>
                <a:alphaOff val="0"/>
              </a:schemeClr>
            </a:fillRef>
            <a:effectRef idx="0">
              <a:schemeClr val="accent5">
                <a:hueOff val="812808"/>
                <a:satOff val="-6481"/>
                <a:lumOff val="-4902"/>
                <a:alphaOff val="0"/>
              </a:schemeClr>
            </a:effectRef>
            <a:fontRef idx="minor">
              <a:schemeClr val="lt1"/>
            </a:fontRef>
          </p:style>
        </p:sp>
        <p:sp>
          <p:nvSpPr>
            <p:cNvPr id="12" name="Rectangle: Rounded Corners 4">
              <a:extLst>
                <a:ext uri="{FF2B5EF4-FFF2-40B4-BE49-F238E27FC236}">
                  <a16:creationId xmlns:a16="http://schemas.microsoft.com/office/drawing/2014/main" id="{B5683B1C-7BF8-1E74-50DB-8E5E851B306D}"/>
                </a:ext>
              </a:extLst>
            </p:cNvPr>
            <p:cNvSpPr txBox="1"/>
            <p:nvPr/>
          </p:nvSpPr>
          <p:spPr>
            <a:xfrm>
              <a:off x="2938148" y="859381"/>
              <a:ext cx="2265043" cy="3107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500" b="1" i="0" kern="1200" dirty="0"/>
                <a:t>Αρχή 2 – Λογοδοσία</a:t>
              </a:r>
              <a:r>
                <a:rPr lang="el-GR" sz="1500" b="0" i="0" kern="1200" dirty="0"/>
                <a:t>. Στην περίπτωση που παραστεί́ ανάγκη πρόσβασης σε δεδομένα στην «αυθεντική» τους μορφή θα πρέπει η οποία πρόσβαση να πραγματοποιείται από άτομο καταρτισμένο για αυτό και ικανό να εξηγήσει τόσο τη συνάφεια όσο και τις συνέπειες των πράξεων τους. Το Μέλος της Ομάδας Άμεσης Επέμβασης πρέπει να είναι κατάλληλα εκπαιδευμένο και να έχει ενημερωθεί από πριν για τις διαφορετικές συσκευές που πρόκειται να ανακτήσει</a:t>
              </a:r>
              <a:endParaRPr lang="en-US" sz="1500" kern="1200" dirty="0"/>
            </a:p>
          </p:txBody>
        </p:sp>
      </p:grpSp>
      <p:grpSp>
        <p:nvGrpSpPr>
          <p:cNvPr id="14" name="Group 13">
            <a:extLst>
              <a:ext uri="{FF2B5EF4-FFF2-40B4-BE49-F238E27FC236}">
                <a16:creationId xmlns:a16="http://schemas.microsoft.com/office/drawing/2014/main" id="{78BF1D65-5AEC-5663-8D06-BFE314CAF8C0}"/>
              </a:ext>
            </a:extLst>
          </p:cNvPr>
          <p:cNvGrpSpPr/>
          <p:nvPr/>
        </p:nvGrpSpPr>
        <p:grpSpPr>
          <a:xfrm>
            <a:off x="382695" y="4502426"/>
            <a:ext cx="11426610" cy="992610"/>
            <a:chOff x="5759738" y="740248"/>
            <a:chExt cx="2440434" cy="3345349"/>
          </a:xfrm>
        </p:grpSpPr>
        <p:sp>
          <p:nvSpPr>
            <p:cNvPr id="16" name="Rectangle: Rounded Corners 15">
              <a:extLst>
                <a:ext uri="{FF2B5EF4-FFF2-40B4-BE49-F238E27FC236}">
                  <a16:creationId xmlns:a16="http://schemas.microsoft.com/office/drawing/2014/main" id="{BD6196F4-B3F0-097C-B652-39F71AC1E0A3}"/>
                </a:ext>
              </a:extLst>
            </p:cNvPr>
            <p:cNvSpPr/>
            <p:nvPr/>
          </p:nvSpPr>
          <p:spPr>
            <a:xfrm>
              <a:off x="5759738" y="740248"/>
              <a:ext cx="2440434" cy="3345349"/>
            </a:xfrm>
            <a:prstGeom prst="roundRect">
              <a:avLst/>
            </a:prstGeom>
          </p:spPr>
          <p:style>
            <a:lnRef idx="2">
              <a:schemeClr val="lt1">
                <a:hueOff val="0"/>
                <a:satOff val="0"/>
                <a:lumOff val="0"/>
                <a:alphaOff val="0"/>
              </a:schemeClr>
            </a:lnRef>
            <a:fillRef idx="1">
              <a:schemeClr val="accent5">
                <a:hueOff val="1625617"/>
                <a:satOff val="-12962"/>
                <a:lumOff val="-9803"/>
                <a:alphaOff val="0"/>
              </a:schemeClr>
            </a:fillRef>
            <a:effectRef idx="0">
              <a:schemeClr val="accent5">
                <a:hueOff val="1625617"/>
                <a:satOff val="-12962"/>
                <a:lumOff val="-9803"/>
                <a:alphaOff val="0"/>
              </a:schemeClr>
            </a:effectRef>
            <a:fontRef idx="minor">
              <a:schemeClr val="lt1"/>
            </a:fontRef>
          </p:style>
        </p:sp>
        <p:sp>
          <p:nvSpPr>
            <p:cNvPr id="17" name="Rectangle: Rounded Corners 4">
              <a:extLst>
                <a:ext uri="{FF2B5EF4-FFF2-40B4-BE49-F238E27FC236}">
                  <a16:creationId xmlns:a16="http://schemas.microsoft.com/office/drawing/2014/main" id="{11D4DC0F-A537-6E4C-2664-41259FAB02C5}"/>
                </a:ext>
              </a:extLst>
            </p:cNvPr>
            <p:cNvSpPr txBox="1"/>
            <p:nvPr/>
          </p:nvSpPr>
          <p:spPr>
            <a:xfrm>
              <a:off x="5815997" y="859380"/>
              <a:ext cx="2265043" cy="31070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500" b="1" i="0" kern="1200" dirty="0"/>
                <a:t>Αρχή 3 – Αρχείο καταγραφής ενεργειών.</a:t>
              </a:r>
              <a:r>
                <a:rPr lang="el-GR" sz="1500" b="0" i="0" kern="1200" dirty="0"/>
                <a:t> Θα πρέπει να δημιουργηθεί και να τηρείται ένα αρχείο καταγραφής (</a:t>
              </a:r>
              <a:r>
                <a:rPr lang="en-US" sz="1500" b="0" i="0" kern="1200" dirty="0"/>
                <a:t>audit trail</a:t>
              </a:r>
              <a:r>
                <a:rPr lang="el-GR" sz="1500" b="0" i="0" kern="1200" dirty="0"/>
                <a:t>) όλων των ενεργειών που αφορούν τα ψηφιακά πειστήρια. Ένας ανεξάρτητος τρίτος θα πρέπει να μπορεί να εξετάσει αυτές τις ενέργειες και να καταλήξει στο ίδιο συμπέρασμα. Τα ψηφιακά πειστήρια πρέπει να τηρούν τα κριτήρια του </a:t>
              </a:r>
              <a:r>
                <a:rPr lang="en-US" sz="1500" b="0" i="0" kern="1200" dirty="0"/>
                <a:t>ISO 27037:2012</a:t>
              </a:r>
              <a:endParaRPr lang="en-US" sz="1500" kern="1200" dirty="0"/>
            </a:p>
          </p:txBody>
        </p:sp>
      </p:grpSp>
      <p:grpSp>
        <p:nvGrpSpPr>
          <p:cNvPr id="21" name="Group 20">
            <a:extLst>
              <a:ext uri="{FF2B5EF4-FFF2-40B4-BE49-F238E27FC236}">
                <a16:creationId xmlns:a16="http://schemas.microsoft.com/office/drawing/2014/main" id="{7758FE97-ADFC-0381-238D-82628C99B41B}"/>
              </a:ext>
            </a:extLst>
          </p:cNvPr>
          <p:cNvGrpSpPr/>
          <p:nvPr/>
        </p:nvGrpSpPr>
        <p:grpSpPr>
          <a:xfrm>
            <a:off x="382695" y="5644123"/>
            <a:ext cx="11426610" cy="764007"/>
            <a:chOff x="8637588" y="740248"/>
            <a:chExt cx="2440434" cy="3345349"/>
          </a:xfrm>
        </p:grpSpPr>
        <p:sp>
          <p:nvSpPr>
            <p:cNvPr id="22" name="Rectangle: Rounded Corners 21">
              <a:extLst>
                <a:ext uri="{FF2B5EF4-FFF2-40B4-BE49-F238E27FC236}">
                  <a16:creationId xmlns:a16="http://schemas.microsoft.com/office/drawing/2014/main" id="{A4A1F240-F374-C996-3C05-D6197BC55FBF}"/>
                </a:ext>
              </a:extLst>
            </p:cNvPr>
            <p:cNvSpPr/>
            <p:nvPr/>
          </p:nvSpPr>
          <p:spPr>
            <a:xfrm>
              <a:off x="8637588" y="740248"/>
              <a:ext cx="2440434" cy="3345349"/>
            </a:xfrm>
            <a:prstGeom prst="roundRect">
              <a:avLst/>
            </a:prstGeom>
          </p:spPr>
          <p:style>
            <a:lnRef idx="2">
              <a:schemeClr val="lt1">
                <a:hueOff val="0"/>
                <a:satOff val="0"/>
                <a:lumOff val="0"/>
                <a:alphaOff val="0"/>
              </a:schemeClr>
            </a:lnRef>
            <a:fillRef idx="1">
              <a:schemeClr val="accent5">
                <a:hueOff val="2438425"/>
                <a:satOff val="-19443"/>
                <a:lumOff val="-14705"/>
                <a:alphaOff val="0"/>
              </a:schemeClr>
            </a:fillRef>
            <a:effectRef idx="0">
              <a:schemeClr val="accent5">
                <a:hueOff val="2438425"/>
                <a:satOff val="-19443"/>
                <a:lumOff val="-14705"/>
                <a:alphaOff val="0"/>
              </a:schemeClr>
            </a:effectRef>
            <a:fontRef idx="minor">
              <a:schemeClr val="lt1"/>
            </a:fontRef>
          </p:style>
        </p:sp>
        <p:sp>
          <p:nvSpPr>
            <p:cNvPr id="23" name="Rectangle: Rounded Corners 4">
              <a:extLst>
                <a:ext uri="{FF2B5EF4-FFF2-40B4-BE49-F238E27FC236}">
                  <a16:creationId xmlns:a16="http://schemas.microsoft.com/office/drawing/2014/main" id="{26329FC5-E3BF-7091-5811-0726AE9A25F0}"/>
                </a:ext>
              </a:extLst>
            </p:cNvPr>
            <p:cNvSpPr txBox="1"/>
            <p:nvPr/>
          </p:nvSpPr>
          <p:spPr>
            <a:xfrm>
              <a:off x="8693847" y="859383"/>
              <a:ext cx="2265043" cy="31070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marL="0" lvl="0" indent="0" defTabSz="488950">
                <a:lnSpc>
                  <a:spcPct val="90000"/>
                </a:lnSpc>
                <a:spcBef>
                  <a:spcPct val="0"/>
                </a:spcBef>
                <a:spcAft>
                  <a:spcPct val="35000"/>
                </a:spcAft>
                <a:buNone/>
              </a:pPr>
              <a:r>
                <a:rPr lang="el-GR" sz="1600" b="1" i="0" kern="1200" dirty="0"/>
                <a:t>Αρχή 4</a:t>
              </a:r>
              <a:r>
                <a:rPr lang="el-GR" sz="1600" b="0" i="0" kern="1200" dirty="0"/>
                <a:t>. Το πρόσωπο που είναι υπεύθυνο για την έρευνα είναι επίσης υπεύθυνο για την τήρηση του νόμου και την τήρηση του προαναφερθέντος αρχείου</a:t>
              </a:r>
              <a:endParaRPr lang="en-US" sz="1600" kern="1200" dirty="0"/>
            </a:p>
          </p:txBody>
        </p:sp>
      </p:grpSp>
    </p:spTree>
    <p:extLst>
      <p:ext uri="{BB962C8B-B14F-4D97-AF65-F5344CB8AC3E}">
        <p14:creationId xmlns:p14="http://schemas.microsoft.com/office/powerpoint/2010/main" val="186588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9AB55-3A29-3C70-C9D0-13935B72F08A}"/>
              </a:ext>
            </a:extLst>
          </p:cNvPr>
          <p:cNvSpPr>
            <a:spLocks noGrp="1"/>
          </p:cNvSpPr>
          <p:nvPr>
            <p:ph type="title"/>
          </p:nvPr>
        </p:nvSpPr>
        <p:spPr/>
        <p:txBody>
          <a:bodyPr/>
          <a:lstStyle/>
          <a:p>
            <a:r>
              <a:rPr lang="el-GR" dirty="0"/>
              <a:t>Εγκληματολογία στο </a:t>
            </a:r>
            <a:r>
              <a:rPr lang="en-US" dirty="0"/>
              <a:t>IoT</a:t>
            </a:r>
            <a:endParaRPr lang="el-GR" dirty="0"/>
          </a:p>
        </p:txBody>
      </p:sp>
      <p:sp>
        <p:nvSpPr>
          <p:cNvPr id="3" name="Text Placeholder 2">
            <a:extLst>
              <a:ext uri="{FF2B5EF4-FFF2-40B4-BE49-F238E27FC236}">
                <a16:creationId xmlns:a16="http://schemas.microsoft.com/office/drawing/2014/main" id="{8CF64953-019E-D7D6-3632-8D4F88572D23}"/>
              </a:ext>
            </a:extLst>
          </p:cNvPr>
          <p:cNvSpPr>
            <a:spLocks noGrp="1"/>
          </p:cNvSpPr>
          <p:nvPr>
            <p:ph type="body" idx="1"/>
          </p:nvPr>
        </p:nvSpPr>
        <p:spPr/>
        <p:txBody>
          <a:bodyPr/>
          <a:lstStyle/>
          <a:p>
            <a:r>
              <a:rPr lang="el-GR" dirty="0" err="1"/>
              <a:t>Δυσκολιεσ</a:t>
            </a:r>
            <a:r>
              <a:rPr lang="el-GR" dirty="0"/>
              <a:t>, </a:t>
            </a:r>
            <a:r>
              <a:rPr lang="el-GR" dirty="0" err="1"/>
              <a:t>μεθοδολογιεσ</a:t>
            </a:r>
            <a:r>
              <a:rPr lang="el-GR" dirty="0"/>
              <a:t> και </a:t>
            </a:r>
            <a:r>
              <a:rPr lang="el-GR" dirty="0" err="1"/>
              <a:t>συμπερασματα</a:t>
            </a:r>
            <a:endParaRPr lang="el-GR" dirty="0"/>
          </a:p>
        </p:txBody>
      </p:sp>
    </p:spTree>
    <p:extLst>
      <p:ext uri="{BB962C8B-B14F-4D97-AF65-F5344CB8AC3E}">
        <p14:creationId xmlns:p14="http://schemas.microsoft.com/office/powerpoint/2010/main" val="3150008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44A5-B480-6B23-2C2D-CA9BBC5BACCE}"/>
              </a:ext>
            </a:extLst>
          </p:cNvPr>
          <p:cNvSpPr>
            <a:spLocks noGrp="1"/>
          </p:cNvSpPr>
          <p:nvPr>
            <p:ph type="title"/>
          </p:nvPr>
        </p:nvSpPr>
        <p:spPr>
          <a:xfrm>
            <a:off x="646111" y="424726"/>
            <a:ext cx="9404723" cy="1021519"/>
          </a:xfrm>
        </p:spPr>
        <p:txBody>
          <a:bodyPr/>
          <a:lstStyle/>
          <a:p>
            <a:r>
              <a:rPr lang="en-US" dirty="0"/>
              <a:t>Internet of Things - 1</a:t>
            </a:r>
            <a:endParaRPr lang="el-GR" dirty="0"/>
          </a:p>
        </p:txBody>
      </p:sp>
      <p:sp>
        <p:nvSpPr>
          <p:cNvPr id="3" name="Content Placeholder 2">
            <a:extLst>
              <a:ext uri="{FF2B5EF4-FFF2-40B4-BE49-F238E27FC236}">
                <a16:creationId xmlns:a16="http://schemas.microsoft.com/office/drawing/2014/main" id="{041525D5-B9E3-6C56-1558-DFDE0D505811}"/>
              </a:ext>
            </a:extLst>
          </p:cNvPr>
          <p:cNvSpPr>
            <a:spLocks noGrp="1"/>
          </p:cNvSpPr>
          <p:nvPr>
            <p:ph sz="half" idx="1"/>
          </p:nvPr>
        </p:nvSpPr>
        <p:spPr>
          <a:xfrm>
            <a:off x="646111" y="1791477"/>
            <a:ext cx="10671922" cy="4539505"/>
          </a:xfrm>
        </p:spPr>
        <p:txBody>
          <a:bodyPr>
            <a:normAutofit fontScale="92500" lnSpcReduction="10000"/>
          </a:bodyPr>
          <a:lstStyle/>
          <a:p>
            <a:r>
              <a:rPr lang="en-US" i="1" dirty="0"/>
              <a:t>“</a:t>
            </a:r>
            <a:r>
              <a:rPr lang="el-GR" i="1" dirty="0"/>
              <a:t>Η -συνήθως ασύρματη- σύνδεση ετερογενών έξυπνων συσκευών στο διαδίκτυο και η διασύνδεση μεταξύ τους για την εκτέλεση σύνθετων λειτουργιών</a:t>
            </a:r>
            <a:r>
              <a:rPr lang="en-US" i="1" dirty="0"/>
              <a:t>”</a:t>
            </a:r>
          </a:p>
          <a:p>
            <a:pPr marL="0" indent="0">
              <a:buNone/>
            </a:pPr>
            <a:r>
              <a:rPr lang="el-GR" i="1" dirty="0">
                <a:latin typeface="Calibri" panose="020F0502020204030204" pitchFamily="34" charset="0"/>
                <a:ea typeface="Calibri" panose="020F0502020204030204" pitchFamily="34" charset="0"/>
                <a:cs typeface="Times New Roman" panose="02020603050405020304" pitchFamily="18" charset="0"/>
              </a:rPr>
              <a:t>	</a:t>
            </a:r>
            <a:r>
              <a:rPr lang="el-GR" dirty="0">
                <a:ea typeface="Calibri" panose="020F0502020204030204" pitchFamily="34" charset="0"/>
                <a:cs typeface="Times New Roman" panose="02020603050405020304" pitchFamily="18" charset="0"/>
              </a:rPr>
              <a:t>π</a:t>
            </a:r>
            <a:r>
              <a:rPr lang="el-GR" sz="1800" dirty="0">
                <a:effectLst/>
                <a:ea typeface="Calibri" panose="020F0502020204030204" pitchFamily="34" charset="0"/>
                <a:cs typeface="Times New Roman" panose="02020603050405020304" pitchFamily="18" charset="0"/>
              </a:rPr>
              <a:t>.χ</a:t>
            </a:r>
            <a:r>
              <a:rPr lang="el-GR" sz="1800" i="1"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Αισθητήρες</a:t>
            </a:r>
            <a:r>
              <a:rPr lang="en-US" sz="1800" dirty="0">
                <a:effectLst/>
                <a:ea typeface="Calibri" panose="020F0502020204030204" pitchFamily="34" charset="0"/>
                <a:cs typeface="Times New Roman" panose="02020603050405020304" pitchFamily="18" charset="0"/>
              </a:rPr>
              <a:t> </a:t>
            </a:r>
            <a:r>
              <a:rPr lang="el-GR" sz="1800" dirty="0">
                <a:effectLst/>
                <a:ea typeface="Calibri" panose="020F0502020204030204" pitchFamily="34" charset="0"/>
                <a:cs typeface="Times New Roman" panose="02020603050405020304" pitchFamily="18" charset="0"/>
              </a:rPr>
              <a:t>θερμοκρ</a:t>
            </a:r>
            <a:r>
              <a:rPr lang="el-GR" dirty="0">
                <a:ea typeface="Calibri" panose="020F0502020204030204" pitchFamily="34" charset="0"/>
                <a:cs typeface="Times New Roman" panose="02020603050405020304" pitchFamily="18" charset="0"/>
              </a:rPr>
              <a:t>ασίας</a:t>
            </a:r>
            <a:r>
              <a:rPr lang="el-GR" sz="1800" dirty="0">
                <a:effectLst/>
                <a:ea typeface="Calibri" panose="020F0502020204030204" pitchFamily="34" charset="0"/>
                <a:cs typeface="Times New Roman" panose="02020603050405020304" pitchFamily="18" charset="0"/>
              </a:rPr>
              <a:t>, συστήματα παρακολούθησης, φανάρια και κάμερες 	κυκλοφορίας, εμφυτεύματα…</a:t>
            </a:r>
            <a:endParaRPr lang="en-US" i="1" dirty="0"/>
          </a:p>
          <a:p>
            <a:pPr marL="0" indent="0">
              <a:buNone/>
            </a:pPr>
            <a:endParaRPr lang="el-GR" i="1" dirty="0"/>
          </a:p>
          <a:p>
            <a:r>
              <a:rPr lang="el-GR" dirty="0"/>
              <a:t>Ραγδαία αύξηση του πλήθους και της ποικιλομορφίας των </a:t>
            </a:r>
            <a:r>
              <a:rPr lang="en-US" dirty="0"/>
              <a:t>IoT </a:t>
            </a:r>
            <a:r>
              <a:rPr lang="el-GR" dirty="0"/>
              <a:t>συσκευών</a:t>
            </a:r>
            <a:r>
              <a:rPr lang="en-US" dirty="0"/>
              <a:t> </a:t>
            </a:r>
            <a:r>
              <a:rPr lang="el-GR" dirty="0"/>
              <a:t>την τελευταία δεκαετία.</a:t>
            </a:r>
            <a:r>
              <a:rPr lang="en-US" dirty="0"/>
              <a:t> </a:t>
            </a:r>
            <a:endParaRPr lang="el-GR" dirty="0"/>
          </a:p>
          <a:p>
            <a:r>
              <a:rPr lang="el-GR" dirty="0"/>
              <a:t>Έμφαση περισσότερο στο κόστος, το μέγεθος και την ευχρηστία παρά στην ασφάλεια </a:t>
            </a:r>
          </a:p>
          <a:p>
            <a:pPr lvl="1"/>
            <a:r>
              <a:rPr lang="en-US" dirty="0"/>
              <a:t>Too little security is equally as bad as too much security</a:t>
            </a:r>
            <a:endParaRPr lang="el-GR" dirty="0"/>
          </a:p>
          <a:p>
            <a:r>
              <a:rPr lang="el-GR" dirty="0"/>
              <a:t>Άρα περισσότερες ευκαιρίες πραγματοποίησης επιθέσεων, λόγω αύξησης του πλήθους τρωτών σημείων</a:t>
            </a:r>
            <a:r>
              <a:rPr lang="en-US" dirty="0"/>
              <a:t>. </a:t>
            </a:r>
            <a:r>
              <a:rPr lang="el-GR" dirty="0"/>
              <a:t>Χαρακτηριστικά</a:t>
            </a:r>
            <a:r>
              <a:rPr lang="en-US" dirty="0"/>
              <a:t>: </a:t>
            </a:r>
            <a:r>
              <a:rPr lang="en-US" b="1" dirty="0" err="1"/>
              <a:t>Mirai</a:t>
            </a:r>
            <a:r>
              <a:rPr lang="en-US" b="1" dirty="0"/>
              <a:t> Botnet</a:t>
            </a:r>
            <a:endParaRPr lang="el-GR" b="1" dirty="0"/>
          </a:p>
          <a:p>
            <a:endParaRPr lang="en-US" dirty="0"/>
          </a:p>
          <a:p>
            <a:r>
              <a:rPr lang="el-GR" dirty="0"/>
              <a:t>Συσκευές </a:t>
            </a:r>
            <a:r>
              <a:rPr lang="en-US" dirty="0"/>
              <a:t>IoT </a:t>
            </a:r>
            <a:r>
              <a:rPr lang="el-GR" dirty="0"/>
              <a:t>που είναι ζωτικής σημασίας για τη ζωή του ανθρώπου (π.χ. βηματοδότες και αντλίες ινσουλίνης) παρουσιάζουν επίσης ευπάθειες</a:t>
            </a:r>
          </a:p>
          <a:p>
            <a:pPr lvl="1"/>
            <a:r>
              <a:rPr lang="el-GR" sz="1800" b="1" dirty="0"/>
              <a:t>Κατακόρυφη αύξηση της επικινδυνότητας</a:t>
            </a:r>
            <a:endParaRPr lang="en-US" sz="1800" b="1" dirty="0"/>
          </a:p>
          <a:p>
            <a:pPr marL="0" indent="0">
              <a:buNone/>
            </a:pPr>
            <a:endParaRPr lang="el-GR" dirty="0"/>
          </a:p>
          <a:p>
            <a:endParaRPr lang="el-GR" dirty="0"/>
          </a:p>
        </p:txBody>
      </p:sp>
    </p:spTree>
    <p:extLst>
      <p:ext uri="{BB962C8B-B14F-4D97-AF65-F5344CB8AC3E}">
        <p14:creationId xmlns:p14="http://schemas.microsoft.com/office/powerpoint/2010/main" val="3204306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9FC89-E6B5-30DC-3A39-E372C52E634A}"/>
              </a:ext>
            </a:extLst>
          </p:cNvPr>
          <p:cNvSpPr>
            <a:spLocks noGrp="1"/>
          </p:cNvSpPr>
          <p:nvPr>
            <p:ph type="title"/>
          </p:nvPr>
        </p:nvSpPr>
        <p:spPr>
          <a:xfrm>
            <a:off x="646111" y="462658"/>
            <a:ext cx="9404723" cy="1400530"/>
          </a:xfrm>
        </p:spPr>
        <p:txBody>
          <a:bodyPr/>
          <a:lstStyle/>
          <a:p>
            <a:r>
              <a:rPr lang="en-US" dirty="0"/>
              <a:t>Internet of Things - 2</a:t>
            </a:r>
            <a:endParaRPr lang="el-GR" dirty="0"/>
          </a:p>
        </p:txBody>
      </p:sp>
      <p:sp>
        <p:nvSpPr>
          <p:cNvPr id="4" name="Content Placeholder 3">
            <a:extLst>
              <a:ext uri="{FF2B5EF4-FFF2-40B4-BE49-F238E27FC236}">
                <a16:creationId xmlns:a16="http://schemas.microsoft.com/office/drawing/2014/main" id="{DD5708DD-38ED-7E2C-AB0E-070699FBBD8F}"/>
              </a:ext>
            </a:extLst>
          </p:cNvPr>
          <p:cNvSpPr>
            <a:spLocks noGrp="1"/>
          </p:cNvSpPr>
          <p:nvPr>
            <p:ph sz="half" idx="2"/>
          </p:nvPr>
        </p:nvSpPr>
        <p:spPr>
          <a:xfrm>
            <a:off x="646111" y="1891697"/>
            <a:ext cx="9660767" cy="4200245"/>
          </a:xfrm>
        </p:spPr>
        <p:txBody>
          <a:bodyPr>
            <a:normAutofit/>
          </a:bodyPr>
          <a:lstStyle/>
          <a:p>
            <a:r>
              <a:rPr lang="el-GR" dirty="0"/>
              <a:t>Συνυφασμένο με τα </a:t>
            </a:r>
            <a:r>
              <a:rPr lang="en-US" dirty="0"/>
              <a:t>Big Data </a:t>
            </a:r>
            <a:r>
              <a:rPr lang="el-GR" dirty="0"/>
              <a:t>και τις τέσσερις πτυχές τους</a:t>
            </a:r>
            <a:r>
              <a:rPr lang="en-US" dirty="0"/>
              <a:t> (4 Vs):</a:t>
            </a:r>
          </a:p>
          <a:p>
            <a:pPr>
              <a:buFont typeface="+mj-lt"/>
              <a:buAutoNum type="arabicPeriod"/>
            </a:pPr>
            <a:r>
              <a:rPr lang="en-US" b="1" dirty="0"/>
              <a:t>Volume</a:t>
            </a:r>
            <a:r>
              <a:rPr lang="en-US" dirty="0"/>
              <a:t>.  </a:t>
            </a:r>
            <a:r>
              <a:rPr lang="el-GR" dirty="0"/>
              <a:t>Όγκος των παραγόμενων δεδομένων</a:t>
            </a:r>
          </a:p>
          <a:p>
            <a:pPr>
              <a:buFont typeface="+mj-lt"/>
              <a:buAutoNum type="arabicPeriod"/>
            </a:pPr>
            <a:r>
              <a:rPr lang="en-US" b="1" dirty="0"/>
              <a:t>Velocity</a:t>
            </a:r>
            <a:r>
              <a:rPr lang="el-GR" dirty="0"/>
              <a:t>. Ταχύτητα με την οποία παράγονται τα δεδομένα</a:t>
            </a:r>
            <a:endParaRPr lang="en-US" dirty="0"/>
          </a:p>
          <a:p>
            <a:pPr>
              <a:buFont typeface="+mj-lt"/>
              <a:buAutoNum type="arabicPeriod"/>
            </a:pPr>
            <a:r>
              <a:rPr lang="en-US" b="1" dirty="0"/>
              <a:t>Variety</a:t>
            </a:r>
            <a:r>
              <a:rPr lang="el-GR" dirty="0"/>
              <a:t>. Ποικιλομορφία δεδομένων</a:t>
            </a:r>
            <a:endParaRPr lang="en-US" dirty="0"/>
          </a:p>
          <a:p>
            <a:pPr>
              <a:buFont typeface="+mj-lt"/>
              <a:buAutoNum type="arabicPeriod"/>
            </a:pPr>
            <a:r>
              <a:rPr lang="en-US" b="1" dirty="0"/>
              <a:t>Veracity</a:t>
            </a:r>
            <a:r>
              <a:rPr lang="el-GR" dirty="0"/>
              <a:t>. Αληθοφάνεια και ορθότητα δεδομένων</a:t>
            </a:r>
            <a:endParaRPr lang="en-US" dirty="0"/>
          </a:p>
          <a:p>
            <a:pPr marL="0" indent="0">
              <a:buNone/>
            </a:pPr>
            <a:endParaRPr lang="en-US" dirty="0"/>
          </a:p>
          <a:p>
            <a:pPr marL="0" indent="0">
              <a:buNone/>
            </a:pPr>
            <a:r>
              <a:rPr lang="el-GR" dirty="0"/>
              <a:t>Τα χαρακτηριστικά αυτά αποτελούν καθοριστικούς παράγοντες για την έκβαση μιας έρευνας στον χώρο του </a:t>
            </a:r>
            <a:r>
              <a:rPr lang="en-US" dirty="0"/>
              <a:t>IoT.</a:t>
            </a:r>
            <a:endParaRPr lang="el-GR" dirty="0"/>
          </a:p>
          <a:p>
            <a:pPr marL="0" indent="0">
              <a:buNone/>
            </a:pPr>
            <a:endParaRPr lang="el-GR" dirty="0"/>
          </a:p>
          <a:p>
            <a:pPr marL="0" indent="0">
              <a:buNone/>
            </a:pPr>
            <a:r>
              <a:rPr lang="el-GR" dirty="0"/>
              <a:t>Δεν είναι όλα τα δεδομένα που παράγουν οι συσκευές σχετικά με την υπόθεση. Επομένως πρέπει να γίνει διαλογή ώστε να συλλεχθούν μόνο εκείνα που είναι χρήσιμα</a:t>
            </a:r>
          </a:p>
        </p:txBody>
      </p:sp>
    </p:spTree>
    <p:extLst>
      <p:ext uri="{BB962C8B-B14F-4D97-AF65-F5344CB8AC3E}">
        <p14:creationId xmlns:p14="http://schemas.microsoft.com/office/powerpoint/2010/main" val="1101329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DBDF6817291F44992AECD7060085F2" ma:contentTypeVersion="6" ma:contentTypeDescription="Create a new document." ma:contentTypeScope="" ma:versionID="c78cc8f6d95bef87a90773a11a69eb79">
  <xsd:schema xmlns:xsd="http://www.w3.org/2001/XMLSchema" xmlns:xs="http://www.w3.org/2001/XMLSchema" xmlns:p="http://schemas.microsoft.com/office/2006/metadata/properties" xmlns:ns3="5770d96a-ffa0-4390-8faa-da3c66c4fe9b" xmlns:ns4="8ed4592c-442b-4f4f-aca7-ef802fff48c4" targetNamespace="http://schemas.microsoft.com/office/2006/metadata/properties" ma:root="true" ma:fieldsID="e2ea0b1384617efb0c9c3e10fbf4d827" ns3:_="" ns4:_="">
    <xsd:import namespace="5770d96a-ffa0-4390-8faa-da3c66c4fe9b"/>
    <xsd:import namespace="8ed4592c-442b-4f4f-aca7-ef802fff48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0d96a-ffa0-4390-8faa-da3c66c4fe9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d4592c-442b-4f4f-aca7-ef802fff48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ed4592c-442b-4f4f-aca7-ef802fff48c4" xsi:nil="true"/>
  </documentManagement>
</p:properties>
</file>

<file path=customXml/itemProps1.xml><?xml version="1.0" encoding="utf-8"?>
<ds:datastoreItem xmlns:ds="http://schemas.openxmlformats.org/officeDocument/2006/customXml" ds:itemID="{6829E674-870F-451F-8A79-CE3CB08D9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0d96a-ffa0-4390-8faa-da3c66c4fe9b"/>
    <ds:schemaRef ds:uri="8ed4592c-442b-4f4f-aca7-ef802fff4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CAC0CEB4-BFAC-4014-9B69-2CFFE0B783D9}">
  <ds:schemaRefs>
    <ds:schemaRef ds:uri="http://www.w3.org/XML/1998/namespace"/>
    <ds:schemaRef ds:uri="http://purl.org/dc/elements/1.1/"/>
    <ds:schemaRef ds:uri="http://schemas.microsoft.com/office/2006/documentManagement/types"/>
    <ds:schemaRef ds:uri="http://schemas.microsoft.com/office/infopath/2007/PartnerControls"/>
    <ds:schemaRef ds:uri="http://purl.org/dc/terms/"/>
    <ds:schemaRef ds:uri="8ed4592c-442b-4f4f-aca7-ef802fff48c4"/>
    <ds:schemaRef ds:uri="http://schemas.openxmlformats.org/package/2006/metadata/core-properties"/>
    <ds:schemaRef ds:uri="5770d96a-ffa0-4390-8faa-da3c66c4fe9b"/>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Ion</Template>
  <TotalTime>3176</TotalTime>
  <Words>3433</Words>
  <Application>Microsoft Office PowerPoint</Application>
  <PresentationFormat>Widescreen</PresentationFormat>
  <Paragraphs>286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Century Gothic</vt:lpstr>
      <vt:lpstr>Wingdings 3</vt:lpstr>
      <vt:lpstr>Ion</vt:lpstr>
      <vt:lpstr>Digital Forensics</vt:lpstr>
      <vt:lpstr>Σε αυτή την παρουσίαση</vt:lpstr>
      <vt:lpstr>Τι είναι η ψηφιακή εγκληματολογία;</vt:lpstr>
      <vt:lpstr>PowerPoint Presentation</vt:lpstr>
      <vt:lpstr>Στάδια εγκληματολογικής έρευνας</vt:lpstr>
      <vt:lpstr>Κοινές αρχές εξέτασης ψηφιακών πειστηρίων</vt:lpstr>
      <vt:lpstr>Εγκληματολογία στο IoT</vt:lpstr>
      <vt:lpstr>Internet of Things - 1</vt:lpstr>
      <vt:lpstr>Internet of Things - 2</vt:lpstr>
      <vt:lpstr>IoT Forensics: Μια αφαιρετική προσέγγιση</vt:lpstr>
      <vt:lpstr>Device (Smartphone) Forensics - 1</vt:lpstr>
      <vt:lpstr>Device (Smartphone) Forensics - 2</vt:lpstr>
      <vt:lpstr>Network Forensics</vt:lpstr>
      <vt:lpstr>Πως γίνεται η συλλογή των δεδομένων; </vt:lpstr>
      <vt:lpstr>Ο ερευνητής ως επιτιθέμενος</vt:lpstr>
      <vt:lpstr>Cloud Forensics</vt:lpstr>
      <vt:lpstr>Ζητήματα ερευνών στο Cloud</vt:lpstr>
      <vt:lpstr>Ζητήματα ερευνών στο Cloud (συνέχεια)</vt:lpstr>
      <vt:lpstr>Εμπόδια και δυσκολίες εγκληματολογικών ερευνών στο IoT</vt:lpstr>
      <vt:lpstr>Δυσκολίες στην αναγνώριση των πειστηρίων</vt:lpstr>
      <vt:lpstr>Δυσκολίες στην διατήρηση πειστηρίων</vt:lpstr>
      <vt:lpstr>Δυσκολίες στην ανάκτηση των πειστηρίων</vt:lpstr>
      <vt:lpstr>Δυσκολίες στην ανάλυση των πειστηρίων</vt:lpstr>
      <vt:lpstr>Νομικά ζητήματα -1  Προσωπικά δεδομένα</vt:lpstr>
      <vt:lpstr>Νομικά ζητήματα – 2 Δικαιοδοσία </vt:lpstr>
      <vt:lpstr>Καταπολέμηση του κυβερνοεγκλήματος: Νόμοι και συμβάσεις σε διεθνές επίπεδο</vt:lpstr>
      <vt:lpstr>PowerPoint Presentation</vt:lpstr>
      <vt:lpstr>PowerPoint Presentation</vt:lpstr>
      <vt:lpstr>Μοντέλα διαδικασιών εγκληματολογικών ερευνών   (Digital Forensics Investigation Framework)</vt:lpstr>
      <vt:lpstr>PowerPoint Presentation</vt:lpstr>
      <vt:lpstr>Σύγχρονα θεωρητικά μοντέλα</vt:lpstr>
      <vt:lpstr>PowerPoint Presentation</vt:lpstr>
      <vt:lpstr>Τελικά Συμπεράσματα</vt:lpstr>
      <vt:lpstr>Βιβλιογραφία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Forensics</dc:title>
  <dc:creator>FILIPPOS DOURACHALIS</dc:creator>
  <cp:lastModifiedBy>FILIPPOS DOURACHALIS</cp:lastModifiedBy>
  <cp:revision>3</cp:revision>
  <dcterms:created xsi:type="dcterms:W3CDTF">2022-12-14T20:40:22Z</dcterms:created>
  <dcterms:modified xsi:type="dcterms:W3CDTF">2022-12-21T08:35:04Z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0x01010081DBDF6817291F44992AECD7060085F2</vt:lpwstr>
  </property>
</Properties>
</file>